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notesMasterIdLst>
    <p:notesMasterId r:id="rId20"/>
  </p:notesMasterIdLst>
  <p:sldIdLst>
    <p:sldId id="256" r:id="rId2"/>
    <p:sldId id="272" r:id="rId3"/>
    <p:sldId id="257" r:id="rId4"/>
    <p:sldId id="259" r:id="rId5"/>
    <p:sldId id="261" r:id="rId6"/>
    <p:sldId id="260" r:id="rId7"/>
    <p:sldId id="262" r:id="rId8"/>
    <p:sldId id="263" r:id="rId9"/>
    <p:sldId id="267" r:id="rId10"/>
    <p:sldId id="268" r:id="rId11"/>
    <p:sldId id="270" r:id="rId12"/>
    <p:sldId id="269" r:id="rId13"/>
    <p:sldId id="265" r:id="rId14"/>
    <p:sldId id="266" r:id="rId15"/>
    <p:sldId id="273" r:id="rId16"/>
    <p:sldId id="274" r:id="rId17"/>
    <p:sldId id="276" r:id="rId18"/>
    <p:sldId id="277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C083E6E3-FA7D-4D7B-A595-EF9225AFEA82}" styleName="Светлый стиль 1 - акцент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68D230F3-CF80-4859-8CE7-A43EE81993B5}" styleName="Светлый стиль 1 - акцент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5FD0F851-EC5A-4D38-B0AD-8093EC10F338}" styleName="Светлый стиль 1 - акцент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BDBED569-4797-4DF1-A0F4-6AAB3CD982D8}" styleName="Светлый стиль 3 -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FABFCF23-3B69-468F-B69F-88F6DE6A72F2}" styleName="Средний стиль 1 -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5A111915-BE36-4E01-A7E5-04B1672EAD32}" styleName="Светлый стиль 2 - акцент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40" d="100"/>
          <a:sy n="140" d="100"/>
        </p:scale>
        <p:origin x="1266" y="162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23A9713-D544-44AA-A3B7-8F2830B01C87}" type="datetimeFigureOut">
              <a:rPr lang="ru-RU" smtClean="0"/>
              <a:pPr/>
              <a:t>18.03.2015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A5C60A2-BE4F-4FD3-886C-29F82055795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8238050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5C60A2-BE4F-4FD3-886C-29F820557956}" type="slidenum">
              <a:rPr lang="ru-RU" smtClean="0"/>
              <a:pPr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384629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EF1C77-4B6A-47BE-8CEE-CAAC0E1CFA08}" type="datetimeFigureOut">
              <a:rPr lang="ru-RU" smtClean="0"/>
              <a:pPr/>
              <a:t>18.03.2015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1F9449-6A46-46AB-BE5F-0919516F131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EF1C77-4B6A-47BE-8CEE-CAAC0E1CFA08}" type="datetimeFigureOut">
              <a:rPr lang="ru-RU" smtClean="0"/>
              <a:pPr/>
              <a:t>18.03.2015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1F9449-6A46-46AB-BE5F-0919516F131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EF1C77-4B6A-47BE-8CEE-CAAC0E1CFA08}" type="datetimeFigureOut">
              <a:rPr lang="ru-RU" smtClean="0"/>
              <a:pPr/>
              <a:t>18.03.2015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1F9449-6A46-46AB-BE5F-0919516F1314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EF1C77-4B6A-47BE-8CEE-CAAC0E1CFA08}" type="datetimeFigureOut">
              <a:rPr lang="ru-RU" smtClean="0"/>
              <a:pPr/>
              <a:t>18.03.2015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1F9449-6A46-46AB-BE5F-0919516F131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EF1C77-4B6A-47BE-8CEE-CAAC0E1CFA08}" type="datetimeFigureOut">
              <a:rPr lang="ru-RU" smtClean="0"/>
              <a:pPr/>
              <a:t>18.03.2015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1F9449-6A46-46AB-BE5F-0919516F131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EF1C77-4B6A-47BE-8CEE-CAAC0E1CFA08}" type="datetimeFigureOut">
              <a:rPr lang="ru-RU" smtClean="0"/>
              <a:pPr/>
              <a:t>18.03.2015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1F9449-6A46-46AB-BE5F-0919516F131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EF1C77-4B6A-47BE-8CEE-CAAC0E1CFA08}" type="datetimeFigureOut">
              <a:rPr lang="ru-RU" smtClean="0"/>
              <a:pPr/>
              <a:t>18.03.2015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1F9449-6A46-46AB-BE5F-0919516F131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EF1C77-4B6A-47BE-8CEE-CAAC0E1CFA08}" type="datetimeFigureOut">
              <a:rPr lang="ru-RU" smtClean="0"/>
              <a:pPr/>
              <a:t>18.03.2015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1F9449-6A46-46AB-BE5F-0919516F131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EF1C77-4B6A-47BE-8CEE-CAAC0E1CFA08}" type="datetimeFigureOut">
              <a:rPr lang="ru-RU" smtClean="0"/>
              <a:pPr/>
              <a:t>18.03.2015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1F9449-6A46-46AB-BE5F-0919516F131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EF1C77-4B6A-47BE-8CEE-CAAC0E1CFA08}" type="datetimeFigureOut">
              <a:rPr lang="ru-RU" smtClean="0"/>
              <a:pPr/>
              <a:t>18.03.2015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1F9449-6A46-46AB-BE5F-0919516F131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EF1C77-4B6A-47BE-8CEE-CAAC0E1CFA08}" type="datetimeFigureOut">
              <a:rPr lang="ru-RU" smtClean="0"/>
              <a:pPr/>
              <a:t>18.03.2015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1F9449-6A46-46AB-BE5F-0919516F131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C9EF1C77-4B6A-47BE-8CEE-CAAC0E1CFA08}" type="datetimeFigureOut">
              <a:rPr lang="ru-RU" smtClean="0"/>
              <a:pPr/>
              <a:t>18.03.2015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431F9449-6A46-46AB-BE5F-0919516F131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7.jpeg"/><Relationship Id="rId5" Type="http://schemas.openxmlformats.org/officeDocument/2006/relationships/image" Target="../media/image36.jpeg"/><Relationship Id="rId4" Type="http://schemas.openxmlformats.org/officeDocument/2006/relationships/image" Target="../media/image35.jpe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jpeg"/><Relationship Id="rId3" Type="http://schemas.openxmlformats.org/officeDocument/2006/relationships/image" Target="../media/image39.jpeg"/><Relationship Id="rId7" Type="http://schemas.openxmlformats.org/officeDocument/2006/relationships/image" Target="../media/image43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42.jpeg"/><Relationship Id="rId5" Type="http://schemas.openxmlformats.org/officeDocument/2006/relationships/image" Target="../media/image41.jpeg"/><Relationship Id="rId4" Type="http://schemas.openxmlformats.org/officeDocument/2006/relationships/image" Target="../media/image40.jpeg"/><Relationship Id="rId9" Type="http://schemas.openxmlformats.org/officeDocument/2006/relationships/image" Target="../media/image45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48.jpeg"/><Relationship Id="rId4" Type="http://schemas.openxmlformats.org/officeDocument/2006/relationships/image" Target="../media/image47.jpeg"/></Relationships>
</file>

<file path=ppt/slides/_rels/slide1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7" Type="http://schemas.openxmlformats.org/officeDocument/2006/relationships/image" Target="../media/image10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9.jpeg"/><Relationship Id="rId5" Type="http://schemas.openxmlformats.org/officeDocument/2006/relationships/image" Target="../media/image8.emf"/><Relationship Id="rId4" Type="http://schemas.openxmlformats.org/officeDocument/2006/relationships/image" Target="../media/image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7" Type="http://schemas.openxmlformats.org/officeDocument/2006/relationships/image" Target="../media/image16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jpe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jpeg"/><Relationship Id="rId3" Type="http://schemas.openxmlformats.org/officeDocument/2006/relationships/image" Target="../media/image18.jpeg"/><Relationship Id="rId7" Type="http://schemas.openxmlformats.org/officeDocument/2006/relationships/image" Target="../media/image22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jpeg"/><Relationship Id="rId3" Type="http://schemas.openxmlformats.org/officeDocument/2006/relationships/image" Target="../media/image25.jpeg"/><Relationship Id="rId7" Type="http://schemas.openxmlformats.org/officeDocument/2006/relationships/image" Target="../media/image29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8.jpeg"/><Relationship Id="rId5" Type="http://schemas.openxmlformats.org/officeDocument/2006/relationships/image" Target="../media/image27.jpeg"/><Relationship Id="rId10" Type="http://schemas.openxmlformats.org/officeDocument/2006/relationships/image" Target="../media/image32.jpeg"/><Relationship Id="rId4" Type="http://schemas.openxmlformats.org/officeDocument/2006/relationships/image" Target="../media/image26.jpeg"/><Relationship Id="rId9" Type="http://schemas.openxmlformats.org/officeDocument/2006/relationships/image" Target="../media/image3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282154"/>
          </a:xfrm>
        </p:spPr>
        <p:txBody>
          <a:bodyPr>
            <a:noAutofit/>
          </a:bodyPr>
          <a:lstStyle/>
          <a:p>
            <a:r>
              <a:rPr lang="ru-RU" sz="24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Муниципальное автономное общеобразовательное учреждение</a:t>
            </a:r>
            <a:br>
              <a:rPr lang="ru-RU" sz="24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«Средняя общеобразовательная школа №40 с углубленным изучением отдельных предметов»</a:t>
            </a:r>
            <a:endParaRPr lang="ru-RU" sz="2400" b="1" i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11560" y="1844824"/>
            <a:ext cx="3482296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i="1" dirty="0" err="1" smtClean="0">
                <a:solidFill>
                  <a:srgbClr val="C00000"/>
                </a:solidFill>
                <a:latin typeface="Times New Roman" pitchFamily="18" charset="0"/>
              </a:rPr>
              <a:t>Тазиева</a:t>
            </a:r>
            <a:r>
              <a:rPr lang="ru-RU" sz="2400" b="1" i="1" dirty="0" smtClean="0">
                <a:solidFill>
                  <a:srgbClr val="C00000"/>
                </a:solidFill>
                <a:latin typeface="Times New Roman" pitchFamily="18" charset="0"/>
              </a:rPr>
              <a:t> </a:t>
            </a:r>
          </a:p>
          <a:p>
            <a:pPr algn="ctr"/>
            <a:r>
              <a:rPr lang="ru-RU" sz="2400" b="1" i="1" dirty="0" err="1" smtClean="0">
                <a:solidFill>
                  <a:srgbClr val="C00000"/>
                </a:solidFill>
                <a:latin typeface="Times New Roman" pitchFamily="18" charset="0"/>
              </a:rPr>
              <a:t>Рузалия</a:t>
            </a:r>
            <a:r>
              <a:rPr lang="ru-RU" sz="2400" b="1" i="1" dirty="0" smtClean="0">
                <a:solidFill>
                  <a:srgbClr val="C00000"/>
                </a:solidFill>
                <a:latin typeface="Times New Roman" pitchFamily="18" charset="0"/>
              </a:rPr>
              <a:t> </a:t>
            </a:r>
            <a:r>
              <a:rPr lang="ru-RU" sz="2800" b="1" i="1" dirty="0" err="1" smtClean="0">
                <a:solidFill>
                  <a:srgbClr val="C00000"/>
                </a:solidFill>
                <a:latin typeface="Times New Roman" pitchFamily="18" charset="0"/>
              </a:rPr>
              <a:t>Равгатовна</a:t>
            </a:r>
            <a:r>
              <a:rPr lang="ru-RU" sz="2400" b="1" i="1" dirty="0" smtClean="0">
                <a:solidFill>
                  <a:srgbClr val="C00000"/>
                </a:solidFill>
                <a:latin typeface="Times New Roman" pitchFamily="18" charset="0"/>
              </a:rPr>
              <a:t> </a:t>
            </a:r>
            <a:endParaRPr lang="ru-RU" sz="2400" dirty="0">
              <a:solidFill>
                <a:srgbClr val="C0000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95536" y="2681060"/>
            <a:ext cx="4176464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i="1" dirty="0" smtClean="0">
                <a:solidFill>
                  <a:srgbClr val="C00000"/>
                </a:solidFill>
                <a:latin typeface="Times New Roman" pitchFamily="18" charset="0"/>
              </a:rPr>
              <a:t>Учитель татарского языка и литературы</a:t>
            </a:r>
          </a:p>
          <a:p>
            <a:pPr algn="ctr"/>
            <a:r>
              <a:rPr lang="ru-RU" sz="2000" b="1" i="1" dirty="0" smtClean="0">
                <a:solidFill>
                  <a:srgbClr val="C00000"/>
                </a:solidFill>
                <a:latin typeface="Times New Roman" pitchFamily="18" charset="0"/>
              </a:rPr>
              <a:t>Высшая квалификационная категория</a:t>
            </a:r>
            <a:endParaRPr lang="ru-RU" sz="2000" dirty="0">
              <a:solidFill>
                <a:srgbClr val="C0000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742619" y="3957666"/>
            <a:ext cx="339868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i="1" dirty="0" smtClean="0">
                <a:solidFill>
                  <a:srgbClr val="C00000"/>
                </a:solidFill>
                <a:latin typeface="Times New Roman" pitchFamily="18" charset="0"/>
              </a:rPr>
              <a:t>Педагогический</a:t>
            </a:r>
            <a:r>
              <a:rPr lang="ru-RU" b="1" i="1" dirty="0" smtClean="0">
                <a:solidFill>
                  <a:srgbClr val="C00000"/>
                </a:solidFill>
                <a:latin typeface="Times New Roman" pitchFamily="18" charset="0"/>
              </a:rPr>
              <a:t> стаж 37 лет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915816" y="5805264"/>
            <a:ext cx="287899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i="1" dirty="0" smtClean="0">
                <a:solidFill>
                  <a:srgbClr val="000000"/>
                </a:solidFill>
                <a:latin typeface="Times New Roman" pitchFamily="18" charset="0"/>
                <a:ea typeface="+mn-ea"/>
                <a:cs typeface="+mn-cs"/>
              </a:rPr>
              <a:t>Набережные Челны-2015г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5508104" y="3471040"/>
            <a:ext cx="187220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/>
          </a:p>
        </p:txBody>
      </p:sp>
      <p:pic>
        <p:nvPicPr>
          <p:cNvPr id="1026" name="Picture 2" descr="E:\фотки\55 лет\Новая папка\P1140682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42142" t="7321" r="32722" b="43950"/>
          <a:stretch/>
        </p:blipFill>
        <p:spPr bwMode="auto">
          <a:xfrm>
            <a:off x="6270649" y="1988839"/>
            <a:ext cx="2219326" cy="3456385"/>
          </a:xfrm>
          <a:prstGeom prst="rect">
            <a:avLst/>
          </a:prstGeom>
          <a:noFill/>
          <a:effectLst>
            <a:glow rad="101600">
              <a:schemeClr val="accent5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0995034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03648" y="404664"/>
            <a:ext cx="561662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i="1" dirty="0" smtClean="0"/>
              <a:t>Результаты городских олимпиад</a:t>
            </a:r>
            <a:endParaRPr lang="ru-RU" sz="2400" i="1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671611283"/>
              </p:ext>
            </p:extLst>
          </p:nvPr>
        </p:nvGraphicFramePr>
        <p:xfrm>
          <a:off x="611560" y="1052736"/>
          <a:ext cx="7848872" cy="5003800"/>
        </p:xfrm>
        <a:graphic>
          <a:graphicData uri="http://schemas.openxmlformats.org/drawingml/2006/table">
            <a:tbl>
              <a:tblPr firstRow="1" bandRow="1">
                <a:tableStyleId>{BDBED569-4797-4DF1-A0F4-6AAB3CD982D8}</a:tableStyleId>
              </a:tblPr>
              <a:tblGrid>
                <a:gridCol w="2736304"/>
                <a:gridCol w="720080"/>
                <a:gridCol w="1872208"/>
                <a:gridCol w="1080120"/>
                <a:gridCol w="1440160"/>
              </a:tblGrid>
              <a:tr h="370840">
                <a:tc>
                  <a:txBody>
                    <a:bodyPr/>
                    <a:lstStyle/>
                    <a:p>
                      <a:r>
                        <a:rPr lang="ru-RU" sz="1600" b="0" i="1" dirty="0" smtClean="0">
                          <a:latin typeface="Times New Roman" pitchFamily="18" charset="0"/>
                          <a:cs typeface="Times New Roman" pitchFamily="18" charset="0"/>
                        </a:rPr>
                        <a:t>предмет</a:t>
                      </a:r>
                      <a:endParaRPr lang="ru-RU" sz="1600" b="0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0" i="1" dirty="0" smtClean="0">
                          <a:latin typeface="Times New Roman" pitchFamily="18" charset="0"/>
                          <a:cs typeface="Times New Roman" pitchFamily="18" charset="0"/>
                        </a:rPr>
                        <a:t>класс</a:t>
                      </a:r>
                      <a:endParaRPr lang="ru-RU" sz="1600" b="0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0" i="1" dirty="0" smtClean="0">
                          <a:latin typeface="Times New Roman" pitchFamily="18" charset="0"/>
                          <a:cs typeface="Times New Roman" pitchFamily="18" charset="0"/>
                        </a:rPr>
                        <a:t>уровень</a:t>
                      </a:r>
                      <a:endParaRPr lang="ru-RU" sz="1600" b="0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0" i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Резуль</a:t>
                      </a:r>
                      <a:endParaRPr lang="ru-RU" sz="1600" b="0" i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600" b="0" i="1" dirty="0" smtClean="0">
                          <a:latin typeface="Times New Roman" pitchFamily="18" charset="0"/>
                          <a:cs typeface="Times New Roman" pitchFamily="18" charset="0"/>
                        </a:rPr>
                        <a:t>тат</a:t>
                      </a:r>
                      <a:endParaRPr lang="ru-RU" sz="1600" b="0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0" i="1" dirty="0" smtClean="0">
                          <a:latin typeface="Times New Roman" pitchFamily="18" charset="0"/>
                          <a:cs typeface="Times New Roman" pitchFamily="18" charset="0"/>
                        </a:rPr>
                        <a:t>Дата проведения</a:t>
                      </a:r>
                      <a:endParaRPr lang="ru-RU" sz="1600" b="0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600" b="0" i="1" dirty="0" smtClean="0">
                          <a:latin typeface="Times New Roman" pitchFamily="18" charset="0"/>
                          <a:cs typeface="Times New Roman" pitchFamily="18" charset="0"/>
                        </a:rPr>
                        <a:t>Татарский язык в татарской школе</a:t>
                      </a:r>
                      <a:endParaRPr lang="ru-RU" sz="1600" b="0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0" i="1" dirty="0" smtClean="0"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ru-RU" sz="1600" b="0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0" i="1" dirty="0" smtClean="0">
                          <a:latin typeface="Times New Roman" pitchFamily="18" charset="0"/>
                          <a:cs typeface="Times New Roman" pitchFamily="18" charset="0"/>
                        </a:rPr>
                        <a:t>муниципальный</a:t>
                      </a:r>
                      <a:endParaRPr lang="ru-RU" sz="1600" b="0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0" i="1" dirty="0" smtClean="0">
                          <a:latin typeface="Times New Roman" pitchFamily="18" charset="0"/>
                          <a:cs typeface="Times New Roman" pitchFamily="18" charset="0"/>
                        </a:rPr>
                        <a:t>8место</a:t>
                      </a:r>
                      <a:endParaRPr lang="ru-RU" sz="1600" b="0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0" i="1" dirty="0" smtClean="0">
                          <a:latin typeface="Times New Roman" pitchFamily="18" charset="0"/>
                          <a:cs typeface="Times New Roman" pitchFamily="18" charset="0"/>
                        </a:rPr>
                        <a:t>2012 г</a:t>
                      </a:r>
                      <a:endParaRPr lang="ru-RU" sz="1600" b="0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600" b="0" i="1" dirty="0" smtClean="0">
                          <a:latin typeface="Times New Roman" pitchFamily="18" charset="0"/>
                          <a:cs typeface="Times New Roman" pitchFamily="18" charset="0"/>
                        </a:rPr>
                        <a:t>Татарский</a:t>
                      </a:r>
                      <a:r>
                        <a:rPr lang="ru-RU" sz="1600" b="0" i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язык</a:t>
                      </a:r>
                      <a:endParaRPr lang="ru-RU" sz="1600" b="0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0" i="1" dirty="0" smtClean="0">
                          <a:latin typeface="Times New Roman" pitchFamily="18" charset="0"/>
                          <a:cs typeface="Times New Roman" pitchFamily="18" charset="0"/>
                        </a:rPr>
                        <a:t>8-9</a:t>
                      </a:r>
                      <a:endParaRPr lang="ru-RU" sz="1600" b="0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0" i="1" dirty="0" smtClean="0">
                          <a:latin typeface="Times New Roman" pitchFamily="18" charset="0"/>
                          <a:cs typeface="Times New Roman" pitchFamily="18" charset="0"/>
                        </a:rPr>
                        <a:t>международный</a:t>
                      </a:r>
                      <a:endParaRPr lang="ru-RU" sz="1600" b="0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0" i="1" dirty="0" smtClean="0">
                          <a:latin typeface="Times New Roman" pitchFamily="18" charset="0"/>
                          <a:cs typeface="Times New Roman" pitchFamily="18" charset="0"/>
                        </a:rPr>
                        <a:t>участие</a:t>
                      </a:r>
                      <a:endParaRPr lang="ru-RU" sz="1600" b="0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0" i="1" dirty="0" smtClean="0">
                          <a:latin typeface="Times New Roman" pitchFamily="18" charset="0"/>
                          <a:cs typeface="Times New Roman" pitchFamily="18" charset="0"/>
                        </a:rPr>
                        <a:t>2013</a:t>
                      </a:r>
                      <a:endParaRPr lang="ru-RU" sz="1600" b="0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600" b="0" i="1" dirty="0" smtClean="0">
                          <a:latin typeface="Times New Roman" pitchFamily="18" charset="0"/>
                          <a:cs typeface="Times New Roman" pitchFamily="18" charset="0"/>
                        </a:rPr>
                        <a:t>Татарский язык в татарской</a:t>
                      </a:r>
                      <a:r>
                        <a:rPr lang="ru-RU" sz="1600" b="0" i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школе</a:t>
                      </a:r>
                      <a:endParaRPr lang="ru-RU" sz="1600" b="0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0" i="1" dirty="0" smtClean="0"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ru-RU" sz="1600" b="0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0" i="1" dirty="0" smtClean="0">
                          <a:latin typeface="Times New Roman" pitchFamily="18" charset="0"/>
                          <a:cs typeface="Times New Roman" pitchFamily="18" charset="0"/>
                        </a:rPr>
                        <a:t>муниципальный</a:t>
                      </a:r>
                      <a:endParaRPr lang="ru-RU" sz="1600" b="0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0" i="1" dirty="0" smtClean="0">
                          <a:latin typeface="Times New Roman" pitchFamily="18" charset="0"/>
                          <a:cs typeface="Times New Roman" pitchFamily="18" charset="0"/>
                        </a:rPr>
                        <a:t>5 м</a:t>
                      </a:r>
                      <a:endParaRPr lang="ru-RU" sz="1600" b="0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0" i="1" dirty="0" smtClean="0">
                          <a:latin typeface="Times New Roman" pitchFamily="18" charset="0"/>
                          <a:cs typeface="Times New Roman" pitchFamily="18" charset="0"/>
                        </a:rPr>
                        <a:t>2013</a:t>
                      </a:r>
                      <a:endParaRPr lang="ru-RU" sz="1600" b="0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600" b="0" i="1" dirty="0" smtClean="0">
                          <a:latin typeface="Times New Roman" pitchFamily="18" charset="0"/>
                          <a:cs typeface="Times New Roman" pitchFamily="18" charset="0"/>
                        </a:rPr>
                        <a:t>Татарская литература в татарской школе </a:t>
                      </a:r>
                      <a:endParaRPr lang="ru-RU" sz="1600" b="0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0" i="1" dirty="0" smtClean="0">
                          <a:latin typeface="Times New Roman" pitchFamily="18" charset="0"/>
                          <a:cs typeface="Times New Roman" pitchFamily="18" charset="0"/>
                        </a:rPr>
                        <a:t>9</a:t>
                      </a:r>
                      <a:endParaRPr lang="ru-RU" sz="1600" b="0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0" i="1" dirty="0" smtClean="0">
                          <a:latin typeface="Times New Roman" pitchFamily="18" charset="0"/>
                          <a:cs typeface="Times New Roman" pitchFamily="18" charset="0"/>
                        </a:rPr>
                        <a:t>муниципальный</a:t>
                      </a:r>
                      <a:endParaRPr lang="ru-RU" sz="1600" b="0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0" i="1" dirty="0" smtClean="0">
                          <a:latin typeface="Times New Roman" pitchFamily="18" charset="0"/>
                          <a:cs typeface="Times New Roman" pitchFamily="18" charset="0"/>
                        </a:rPr>
                        <a:t>9 м</a:t>
                      </a:r>
                      <a:endParaRPr lang="ru-RU" sz="1600" b="0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0" i="1" dirty="0" smtClean="0">
                          <a:latin typeface="Times New Roman" pitchFamily="18" charset="0"/>
                          <a:cs typeface="Times New Roman" pitchFamily="18" charset="0"/>
                        </a:rPr>
                        <a:t>2013</a:t>
                      </a:r>
                      <a:endParaRPr lang="ru-RU" sz="1600" b="0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i="1" dirty="0" smtClean="0">
                          <a:latin typeface="Times New Roman" pitchFamily="18" charset="0"/>
                          <a:cs typeface="Times New Roman" pitchFamily="18" charset="0"/>
                        </a:rPr>
                        <a:t>Татарский язык в татарской</a:t>
                      </a:r>
                      <a:r>
                        <a:rPr lang="ru-RU" sz="1600" b="0" i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школе</a:t>
                      </a:r>
                      <a:endParaRPr lang="ru-RU" sz="1600" b="0" i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0" i="1" dirty="0" smtClean="0"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  <a:endParaRPr lang="ru-RU" sz="1600" b="0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i="1" dirty="0" smtClean="0">
                          <a:latin typeface="Times New Roman" pitchFamily="18" charset="0"/>
                          <a:cs typeface="Times New Roman" pitchFamily="18" charset="0"/>
                        </a:rPr>
                        <a:t>муниципальный</a:t>
                      </a:r>
                    </a:p>
                    <a:p>
                      <a:endParaRPr lang="ru-RU" sz="1600" b="0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0" i="1" dirty="0" smtClean="0">
                          <a:latin typeface="Times New Roman" pitchFamily="18" charset="0"/>
                          <a:cs typeface="Times New Roman" pitchFamily="18" charset="0"/>
                        </a:rPr>
                        <a:t>5м</a:t>
                      </a:r>
                      <a:endParaRPr lang="ru-RU" sz="1600" b="0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0" i="1" dirty="0" smtClean="0">
                          <a:latin typeface="Times New Roman" pitchFamily="18" charset="0"/>
                          <a:cs typeface="Times New Roman" pitchFamily="18" charset="0"/>
                        </a:rPr>
                        <a:t>2014</a:t>
                      </a:r>
                      <a:endParaRPr lang="ru-RU" sz="1600" b="0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i="1" dirty="0" smtClean="0">
                          <a:latin typeface="Times New Roman" pitchFamily="18" charset="0"/>
                          <a:cs typeface="Times New Roman" pitchFamily="18" charset="0"/>
                        </a:rPr>
                        <a:t>Татарский язык в татарской</a:t>
                      </a:r>
                      <a:r>
                        <a:rPr lang="ru-RU" sz="1600" b="0" i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школе</a:t>
                      </a:r>
                      <a:endParaRPr lang="ru-RU" sz="1600" b="0" i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0" i="1" dirty="0" smtClean="0">
                          <a:latin typeface="Times New Roman" pitchFamily="18" charset="0"/>
                          <a:cs typeface="Times New Roman" pitchFamily="18" charset="0"/>
                        </a:rPr>
                        <a:t>8</a:t>
                      </a:r>
                      <a:endParaRPr lang="ru-RU" sz="1600" b="0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i="1" dirty="0" smtClean="0">
                          <a:latin typeface="Times New Roman" pitchFamily="18" charset="0"/>
                          <a:cs typeface="Times New Roman" pitchFamily="18" charset="0"/>
                        </a:rPr>
                        <a:t>муниципальный</a:t>
                      </a:r>
                    </a:p>
                    <a:p>
                      <a:endParaRPr lang="ru-RU" sz="1600" b="0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0" i="1" dirty="0" smtClean="0">
                          <a:latin typeface="Times New Roman" pitchFamily="18" charset="0"/>
                          <a:cs typeface="Times New Roman" pitchFamily="18" charset="0"/>
                        </a:rPr>
                        <a:t>4м</a:t>
                      </a:r>
                      <a:endParaRPr lang="ru-RU" sz="1600" b="0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0" i="1" dirty="0" smtClean="0">
                          <a:latin typeface="Times New Roman" pitchFamily="18" charset="0"/>
                          <a:cs typeface="Times New Roman" pitchFamily="18" charset="0"/>
                        </a:rPr>
                        <a:t>2014</a:t>
                      </a:r>
                      <a:endParaRPr lang="ru-RU" sz="1600" b="0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i="1" dirty="0" smtClean="0">
                          <a:latin typeface="Times New Roman" pitchFamily="18" charset="0"/>
                          <a:cs typeface="Times New Roman" pitchFamily="18" charset="0"/>
                        </a:rPr>
                        <a:t>Татарский язык в татарской</a:t>
                      </a:r>
                      <a:r>
                        <a:rPr lang="ru-RU" sz="1600" b="0" i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школе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i="1" dirty="0" smtClean="0">
                          <a:latin typeface="Times New Roman" pitchFamily="18" charset="0"/>
                          <a:cs typeface="Times New Roman" pitchFamily="18" charset="0"/>
                        </a:rPr>
                        <a:t>9</a:t>
                      </a:r>
                      <a:endParaRPr lang="ru-RU" sz="1600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i="1" dirty="0" smtClean="0">
                          <a:latin typeface="Times New Roman" pitchFamily="18" charset="0"/>
                          <a:cs typeface="Times New Roman" pitchFamily="18" charset="0"/>
                        </a:rPr>
                        <a:t>муниципальный</a:t>
                      </a:r>
                    </a:p>
                    <a:p>
                      <a:endParaRPr lang="ru-RU" sz="1600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i="1" dirty="0" smtClean="0">
                          <a:latin typeface="Times New Roman" pitchFamily="18" charset="0"/>
                          <a:cs typeface="Times New Roman" pitchFamily="18" charset="0"/>
                        </a:rPr>
                        <a:t>8м</a:t>
                      </a:r>
                      <a:endParaRPr lang="ru-RU" sz="1600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i="1" dirty="0" smtClean="0">
                          <a:latin typeface="Times New Roman" pitchFamily="18" charset="0"/>
                          <a:cs typeface="Times New Roman" pitchFamily="18" charset="0"/>
                        </a:rPr>
                        <a:t>2014</a:t>
                      </a:r>
                      <a:endParaRPr lang="ru-RU" sz="1600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i="1" dirty="0" smtClean="0"/>
                        <a:t>Татарский язык в татарской</a:t>
                      </a:r>
                      <a:r>
                        <a:rPr lang="ru-RU" sz="1600" b="0" i="1" baseline="0" dirty="0" smtClean="0"/>
                        <a:t> школе</a:t>
                      </a:r>
                      <a:endParaRPr lang="ru-RU" sz="1600" b="0" i="1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10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0" i="1" dirty="0" smtClean="0">
                          <a:latin typeface="Times New Roman" pitchFamily="18" charset="0"/>
                          <a:cs typeface="Times New Roman" pitchFamily="18" charset="0"/>
                        </a:rPr>
                        <a:t>муниципальный</a:t>
                      </a:r>
                      <a:endParaRPr lang="ru-RU" sz="1600" b="0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6м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5325279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375924313"/>
              </p:ext>
            </p:extLst>
          </p:nvPr>
        </p:nvGraphicFramePr>
        <p:xfrm>
          <a:off x="539552" y="1412776"/>
          <a:ext cx="7848872" cy="4255760"/>
        </p:xfrm>
        <a:graphic>
          <a:graphicData uri="http://schemas.openxmlformats.org/drawingml/2006/table">
            <a:tbl>
              <a:tblPr firstRow="1" bandRow="1">
                <a:tableStyleId>{BDBED569-4797-4DF1-A0F4-6AAB3CD982D8}</a:tableStyleId>
              </a:tblPr>
              <a:tblGrid>
                <a:gridCol w="2736304"/>
                <a:gridCol w="720080"/>
                <a:gridCol w="1872208"/>
                <a:gridCol w="1080120"/>
                <a:gridCol w="1440160"/>
              </a:tblGrid>
              <a:tr h="720080">
                <a:tc>
                  <a:txBody>
                    <a:bodyPr/>
                    <a:lstStyle/>
                    <a:p>
                      <a:r>
                        <a:rPr lang="ru-RU" sz="1600" b="0" i="1" dirty="0" smtClean="0">
                          <a:latin typeface="Times New Roman" pitchFamily="18" charset="0"/>
                          <a:cs typeface="Times New Roman" pitchFamily="18" charset="0"/>
                        </a:rPr>
                        <a:t>предмет</a:t>
                      </a:r>
                      <a:endParaRPr lang="ru-RU" sz="1600" b="0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0" i="1" dirty="0" smtClean="0">
                          <a:latin typeface="Times New Roman" pitchFamily="18" charset="0"/>
                          <a:cs typeface="Times New Roman" pitchFamily="18" charset="0"/>
                        </a:rPr>
                        <a:t>класс</a:t>
                      </a:r>
                      <a:endParaRPr lang="ru-RU" sz="1600" b="0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0" i="1" dirty="0" smtClean="0">
                          <a:latin typeface="Times New Roman" pitchFamily="18" charset="0"/>
                          <a:cs typeface="Times New Roman" pitchFamily="18" charset="0"/>
                        </a:rPr>
                        <a:t>уровень</a:t>
                      </a:r>
                      <a:endParaRPr lang="ru-RU" sz="1600" b="0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0" i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Резуль</a:t>
                      </a:r>
                      <a:endParaRPr lang="ru-RU" sz="1600" b="0" i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600" b="0" i="1" dirty="0" smtClean="0">
                          <a:latin typeface="Times New Roman" pitchFamily="18" charset="0"/>
                          <a:cs typeface="Times New Roman" pitchFamily="18" charset="0"/>
                        </a:rPr>
                        <a:t>тат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0" i="1" dirty="0" smtClean="0">
                          <a:latin typeface="Times New Roman" pitchFamily="18" charset="0"/>
                          <a:cs typeface="Times New Roman" pitchFamily="18" charset="0"/>
                        </a:rPr>
                        <a:t>Дата проведения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i="1" dirty="0" smtClean="0">
                          <a:latin typeface="Times New Roman" pitchFamily="18" charset="0"/>
                          <a:cs typeface="Times New Roman" pitchFamily="18" charset="0"/>
                        </a:rPr>
                        <a:t>Татарский язык в</a:t>
                      </a:r>
                      <a:r>
                        <a:rPr lang="ru-RU" sz="1600" b="0" i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русской школе</a:t>
                      </a:r>
                      <a:endParaRPr lang="ru-RU" sz="1600" b="0" i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i="1" dirty="0" smtClean="0"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  <a:endParaRPr lang="ru-RU" sz="1600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i="1" dirty="0" smtClean="0">
                          <a:latin typeface="Times New Roman" pitchFamily="18" charset="0"/>
                          <a:cs typeface="Times New Roman" pitchFamily="18" charset="0"/>
                        </a:rPr>
                        <a:t>муниципальный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i="1" dirty="0" smtClean="0">
                          <a:latin typeface="Times New Roman" pitchFamily="18" charset="0"/>
                          <a:cs typeface="Times New Roman" pitchFamily="18" charset="0"/>
                        </a:rPr>
                        <a:t>13</a:t>
                      </a:r>
                      <a:r>
                        <a:rPr lang="ru-RU" sz="1600" i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600" i="1" dirty="0" smtClean="0">
                          <a:latin typeface="Times New Roman" pitchFamily="18" charset="0"/>
                          <a:cs typeface="Times New Roman" pitchFamily="18" charset="0"/>
                        </a:rPr>
                        <a:t>м</a:t>
                      </a:r>
                      <a:endParaRPr lang="ru-RU" sz="1600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0" i="1" dirty="0" smtClean="0">
                          <a:latin typeface="Times New Roman" pitchFamily="18" charset="0"/>
                          <a:cs typeface="Times New Roman" pitchFamily="18" charset="0"/>
                        </a:rPr>
                        <a:t>2014</a:t>
                      </a:r>
                      <a:r>
                        <a:rPr lang="ru-RU" sz="1600" b="0" i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г.</a:t>
                      </a:r>
                      <a:endParaRPr lang="ru-RU" sz="1600" b="0" i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600" b="0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600" b="0" i="1" dirty="0" smtClean="0">
                          <a:latin typeface="Times New Roman" pitchFamily="18" charset="0"/>
                          <a:cs typeface="Times New Roman" pitchFamily="18" charset="0"/>
                        </a:rPr>
                        <a:t>Татарский язык в русской</a:t>
                      </a:r>
                      <a:r>
                        <a:rPr lang="ru-RU" sz="1600" b="0" i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600" b="0" i="1" dirty="0" smtClean="0">
                          <a:latin typeface="Times New Roman" pitchFamily="18" charset="0"/>
                          <a:cs typeface="Times New Roman" pitchFamily="18" charset="0"/>
                        </a:rPr>
                        <a:t>школе</a:t>
                      </a:r>
                      <a:endParaRPr lang="ru-RU" sz="1600" b="0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0" i="1" dirty="0" smtClean="0">
                          <a:latin typeface="Times New Roman" pitchFamily="18" charset="0"/>
                          <a:cs typeface="Times New Roman" pitchFamily="18" charset="0"/>
                        </a:rPr>
                        <a:t>8</a:t>
                      </a:r>
                      <a:endParaRPr lang="ru-RU" sz="1600" b="0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0" i="1" dirty="0" smtClean="0">
                          <a:latin typeface="Times New Roman" pitchFamily="18" charset="0"/>
                          <a:cs typeface="Times New Roman" pitchFamily="18" charset="0"/>
                        </a:rPr>
                        <a:t>муниципальный</a:t>
                      </a:r>
                      <a:endParaRPr lang="ru-RU" sz="1600" b="0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0" i="1" dirty="0" smtClean="0">
                          <a:latin typeface="Times New Roman" pitchFamily="18" charset="0"/>
                          <a:cs typeface="Times New Roman" pitchFamily="18" charset="0"/>
                        </a:rPr>
                        <a:t>4 место</a:t>
                      </a:r>
                      <a:endParaRPr lang="ru-RU" sz="1600" b="0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0" i="1" dirty="0" smtClean="0">
                          <a:latin typeface="Times New Roman" pitchFamily="18" charset="0"/>
                          <a:cs typeface="Times New Roman" pitchFamily="18" charset="0"/>
                        </a:rPr>
                        <a:t>2014 г.</a:t>
                      </a:r>
                      <a:endParaRPr lang="ru-RU" sz="1600" b="0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600" b="0" i="1" dirty="0" smtClean="0">
                          <a:latin typeface="Times New Roman" pitchFamily="18" charset="0"/>
                          <a:cs typeface="Times New Roman" pitchFamily="18" charset="0"/>
                        </a:rPr>
                        <a:t>Татарский</a:t>
                      </a:r>
                      <a:r>
                        <a:rPr lang="ru-RU" sz="1600" b="0" i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язык в русской школе</a:t>
                      </a:r>
                      <a:endParaRPr lang="ru-RU" sz="1600" b="0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0" i="1" dirty="0" smtClean="0">
                          <a:latin typeface="Times New Roman" pitchFamily="18" charset="0"/>
                          <a:cs typeface="Times New Roman" pitchFamily="18" charset="0"/>
                        </a:rPr>
                        <a:t>9</a:t>
                      </a:r>
                      <a:endParaRPr lang="ru-RU" sz="1600" b="0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i="1" dirty="0" smtClean="0">
                          <a:latin typeface="Times New Roman" pitchFamily="18" charset="0"/>
                          <a:cs typeface="Times New Roman" pitchFamily="18" charset="0"/>
                        </a:rPr>
                        <a:t>муниципальный</a:t>
                      </a:r>
                    </a:p>
                    <a:p>
                      <a:endParaRPr lang="ru-RU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i="1" dirty="0" smtClean="0">
                          <a:latin typeface="Times New Roman" pitchFamily="18" charset="0"/>
                          <a:cs typeface="Times New Roman" pitchFamily="18" charset="0"/>
                        </a:rPr>
                        <a:t>12м</a:t>
                      </a:r>
                      <a:endParaRPr lang="ru-RU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0" i="1" dirty="0" smtClean="0">
                          <a:latin typeface="Times New Roman" pitchFamily="18" charset="0"/>
                          <a:cs typeface="Times New Roman" pitchFamily="18" charset="0"/>
                        </a:rPr>
                        <a:t>2014 г.</a:t>
                      </a:r>
                      <a:endParaRPr lang="ru-RU" sz="1600" b="0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600" b="0" i="1" dirty="0" smtClean="0">
                          <a:latin typeface="Times New Roman" pitchFamily="18" charset="0"/>
                          <a:cs typeface="Times New Roman" pitchFamily="18" charset="0"/>
                        </a:rPr>
                        <a:t>Татарский язык в</a:t>
                      </a:r>
                      <a:r>
                        <a:rPr lang="ru-RU" sz="1600" b="0" i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русской школе</a:t>
                      </a:r>
                      <a:endParaRPr lang="ru-RU" sz="1600" b="0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0" i="1" dirty="0" smtClean="0">
                          <a:latin typeface="Times New Roman" pitchFamily="18" charset="0"/>
                          <a:cs typeface="Times New Roman" pitchFamily="18" charset="0"/>
                        </a:rPr>
                        <a:t>10</a:t>
                      </a:r>
                      <a:endParaRPr lang="ru-RU" sz="1600" b="0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0" i="1" dirty="0" smtClean="0">
                          <a:latin typeface="Times New Roman" pitchFamily="18" charset="0"/>
                          <a:cs typeface="Times New Roman" pitchFamily="18" charset="0"/>
                        </a:rPr>
                        <a:t>муниципальный</a:t>
                      </a:r>
                      <a:endParaRPr lang="ru-RU" sz="1600" b="0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0" i="1" dirty="0" smtClean="0">
                          <a:latin typeface="Times New Roman" pitchFamily="18" charset="0"/>
                          <a:cs typeface="Times New Roman" pitchFamily="18" charset="0"/>
                        </a:rPr>
                        <a:t>11 м</a:t>
                      </a:r>
                      <a:endParaRPr lang="ru-RU" sz="1600" b="0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0" i="1" dirty="0" smtClean="0">
                          <a:latin typeface="Times New Roman" pitchFamily="18" charset="0"/>
                          <a:cs typeface="Times New Roman" pitchFamily="18" charset="0"/>
                        </a:rPr>
                        <a:t>2014 г.</a:t>
                      </a:r>
                      <a:endParaRPr lang="ru-RU" sz="1600" b="0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600" b="0" i="1" dirty="0" smtClean="0">
                          <a:latin typeface="Times New Roman" pitchFamily="18" charset="0"/>
                          <a:cs typeface="Times New Roman" pitchFamily="18" charset="0"/>
                        </a:rPr>
                        <a:t>Татарская литература в татарской школе </a:t>
                      </a:r>
                      <a:endParaRPr lang="ru-RU" sz="1600" b="0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0" i="1" dirty="0" smtClean="0">
                          <a:latin typeface="Times New Roman" pitchFamily="18" charset="0"/>
                          <a:cs typeface="Times New Roman" pitchFamily="18" charset="0"/>
                        </a:rPr>
                        <a:t>9</a:t>
                      </a:r>
                      <a:endParaRPr lang="ru-RU" sz="1600" b="0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0" i="1" dirty="0" smtClean="0">
                          <a:latin typeface="Times New Roman" pitchFamily="18" charset="0"/>
                          <a:cs typeface="Times New Roman" pitchFamily="18" charset="0"/>
                        </a:rPr>
                        <a:t>муниципальный</a:t>
                      </a:r>
                      <a:endParaRPr lang="ru-RU" sz="1600" b="0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0" i="1" dirty="0" smtClean="0">
                          <a:latin typeface="Times New Roman" pitchFamily="18" charset="0"/>
                          <a:cs typeface="Times New Roman" pitchFamily="18" charset="0"/>
                        </a:rPr>
                        <a:t>9 м</a:t>
                      </a:r>
                      <a:endParaRPr lang="ru-RU" sz="1600" b="0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0" i="1" dirty="0" smtClean="0">
                          <a:latin typeface="Times New Roman" pitchFamily="18" charset="0"/>
                          <a:cs typeface="Times New Roman" pitchFamily="18" charset="0"/>
                        </a:rPr>
                        <a:t>2014 г.</a:t>
                      </a:r>
                      <a:endParaRPr lang="ru-RU" sz="1600" b="0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i="1" dirty="0" smtClean="0">
                          <a:latin typeface="Times New Roman" pitchFamily="18" charset="0"/>
                          <a:cs typeface="Times New Roman" pitchFamily="18" charset="0"/>
                        </a:rPr>
                        <a:t>Татарская</a:t>
                      </a:r>
                      <a:r>
                        <a:rPr lang="ru-RU" sz="1600" b="0" i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литература в русской школе</a:t>
                      </a:r>
                      <a:endParaRPr lang="ru-RU" sz="1600" b="0" i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0" i="1" dirty="0" smtClean="0"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  <a:endParaRPr lang="ru-RU" sz="1600" b="0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i="1" dirty="0" smtClean="0">
                          <a:latin typeface="Times New Roman" pitchFamily="18" charset="0"/>
                          <a:cs typeface="Times New Roman" pitchFamily="18" charset="0"/>
                        </a:rPr>
                        <a:t>муниципальный</a:t>
                      </a:r>
                    </a:p>
                    <a:p>
                      <a:endParaRPr lang="ru-RU" sz="1600" b="0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0" i="1" dirty="0" smtClean="0">
                          <a:latin typeface="Times New Roman" pitchFamily="18" charset="0"/>
                          <a:cs typeface="Times New Roman" pitchFamily="18" charset="0"/>
                        </a:rPr>
                        <a:t>7м</a:t>
                      </a:r>
                      <a:endParaRPr lang="ru-RU" sz="1600" b="0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0" i="1" dirty="0" smtClean="0">
                          <a:latin typeface="Times New Roman" pitchFamily="18" charset="0"/>
                          <a:cs typeface="Times New Roman" pitchFamily="18" charset="0"/>
                        </a:rPr>
                        <a:t>2014 г.</a:t>
                      </a:r>
                      <a:endParaRPr lang="ru-RU" sz="1600" b="0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9279655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52128"/>
          </a:xfrm>
        </p:spPr>
        <p:txBody>
          <a:bodyPr>
            <a:normAutofit fontScale="90000"/>
          </a:bodyPr>
          <a:lstStyle/>
          <a:p>
            <a:r>
              <a:rPr lang="ru-RU" sz="3100" dirty="0" smtClean="0"/>
              <a:t/>
            </a:r>
            <a:br>
              <a:rPr lang="ru-RU" sz="3100" dirty="0" smtClean="0"/>
            </a:br>
            <a:r>
              <a:rPr lang="ru-RU" sz="3100" dirty="0" smtClean="0"/>
              <a:t/>
            </a:r>
            <a:br>
              <a:rPr lang="ru-RU" sz="3100" dirty="0" smtClean="0"/>
            </a:br>
            <a:r>
              <a:rPr lang="ru-RU" sz="3100" b="1" i="1" dirty="0" smtClean="0">
                <a:solidFill>
                  <a:schemeClr val="tx1"/>
                </a:solidFill>
              </a:rPr>
              <a:t>Результаты </a:t>
            </a:r>
            <a:r>
              <a:rPr lang="ru-RU" sz="3100" b="1" i="1" dirty="0">
                <a:solidFill>
                  <a:schemeClr val="tx1"/>
                </a:solidFill>
              </a:rPr>
              <a:t>участия обучающихся в научно-практических конференциях</a:t>
            </a:r>
            <a:r>
              <a:rPr lang="ru-RU" b="1" i="1" dirty="0">
                <a:solidFill>
                  <a:schemeClr val="tx1"/>
                </a:solidFill>
              </a:rPr>
              <a:t/>
            </a:r>
            <a:br>
              <a:rPr lang="ru-RU" b="1" i="1" dirty="0">
                <a:solidFill>
                  <a:schemeClr val="tx1"/>
                </a:solidFill>
              </a:rPr>
            </a:br>
            <a:r>
              <a:rPr lang="ru-RU" b="1" i="1" dirty="0">
                <a:solidFill>
                  <a:schemeClr val="tx1"/>
                </a:solidFill>
              </a:rPr>
              <a:t> </a:t>
            </a:r>
            <a:br>
              <a:rPr lang="ru-RU" b="1" i="1" dirty="0">
                <a:solidFill>
                  <a:schemeClr val="tx1"/>
                </a:solidFill>
              </a:rPr>
            </a:br>
            <a:endParaRPr lang="ru-RU" b="1" i="1" dirty="0">
              <a:solidFill>
                <a:schemeClr val="tx1"/>
              </a:solidFill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534236344"/>
              </p:ext>
            </p:extLst>
          </p:nvPr>
        </p:nvGraphicFramePr>
        <p:xfrm>
          <a:off x="395536" y="1856576"/>
          <a:ext cx="8352928" cy="3840480"/>
        </p:xfrm>
        <a:graphic>
          <a:graphicData uri="http://schemas.openxmlformats.org/drawingml/2006/table">
            <a:tbl>
              <a:tblPr firstRow="1" firstCol="1" bandRow="1">
                <a:tableStyleId>{BDBED569-4797-4DF1-A0F4-6AAB3CD982D8}</a:tableStyleId>
              </a:tblPr>
              <a:tblGrid>
                <a:gridCol w="2520280"/>
                <a:gridCol w="1800200"/>
                <a:gridCol w="1656184"/>
                <a:gridCol w="1008112"/>
                <a:gridCol w="1368152"/>
              </a:tblGrid>
              <a:tr h="720080">
                <a:tc>
                  <a:txBody>
                    <a:bodyPr/>
                    <a:lstStyle/>
                    <a:p>
                      <a:r>
                        <a:rPr lang="ru-RU" dirty="0" smtClean="0"/>
                        <a:t>Тема конференции</a:t>
                      </a:r>
                      <a:endParaRPr lang="ru-RU" dirty="0"/>
                    </a:p>
                  </a:txBody>
                  <a:tcPr marL="37565" marR="37565" marT="0" marB="0"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Тема выступления</a:t>
                      </a:r>
                    </a:p>
                  </a:txBody>
                  <a:tcPr marL="37565" marR="37565" marT="0" marB="0"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уровень</a:t>
                      </a:r>
                      <a:endParaRPr lang="ru-RU" dirty="0"/>
                    </a:p>
                  </a:txBody>
                  <a:tcPr marL="37565" marR="37565" marT="0" marB="0"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Результат</a:t>
                      </a:r>
                      <a:endParaRPr lang="ru-RU" dirty="0"/>
                    </a:p>
                  </a:txBody>
                  <a:tcPr marL="37565" marR="37565" marT="0" marB="0"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Подтверждающие документы</a:t>
                      </a:r>
                      <a:endParaRPr lang="ru-RU" dirty="0"/>
                    </a:p>
                  </a:txBody>
                  <a:tcPr marL="37565" marR="37565" marT="0" marB="0"/>
                </a:tc>
              </a:tr>
              <a:tr h="38177">
                <a:tc>
                  <a:txBody>
                    <a:bodyPr/>
                    <a:lstStyle/>
                    <a:p>
                      <a:r>
                        <a:rPr lang="ru-RU" sz="1600" b="0" i="1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Пятая республиканская научно-практическая конференция учащихся 5-8 классов «Ломоносовские чтения»</a:t>
                      </a:r>
                      <a:endParaRPr lang="ru-RU" sz="1600" b="0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7565" marR="37565" marT="0" marB="0"/>
                </a:tc>
                <a:tc>
                  <a:txBody>
                    <a:bodyPr/>
                    <a:lstStyle/>
                    <a:p>
                      <a:r>
                        <a:rPr lang="ru-RU" sz="1800" i="1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«Герой нашего времени»</a:t>
                      </a:r>
                      <a:endParaRPr lang="ru-RU" i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7565" marR="37565" marT="0" marB="0"/>
                </a:tc>
                <a:tc>
                  <a:txBody>
                    <a:bodyPr/>
                    <a:lstStyle/>
                    <a:p>
                      <a:r>
                        <a:rPr lang="ru-RU" i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Республикан</a:t>
                      </a:r>
                      <a:endParaRPr lang="ru-RU" i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i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ский</a:t>
                      </a:r>
                      <a:endParaRPr lang="ru-RU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7565" marR="37565" marT="0" marB="0"/>
                </a:tc>
                <a:tc>
                  <a:txBody>
                    <a:bodyPr/>
                    <a:lstStyle/>
                    <a:p>
                      <a:r>
                        <a:rPr lang="ru-RU" sz="1800" i="1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3 место</a:t>
                      </a:r>
                      <a:endParaRPr lang="ru-RU" i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7565" marR="37565" marT="0" marB="0"/>
                </a:tc>
                <a:tc>
                  <a:txBody>
                    <a:bodyPr/>
                    <a:lstStyle/>
                    <a:p>
                      <a:r>
                        <a:rPr lang="ru-RU" sz="1800" i="1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Диплом</a:t>
                      </a:r>
                      <a:endParaRPr lang="ru-RU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7565" marR="37565" marT="0" marB="0"/>
                </a:tc>
              </a:tr>
              <a:tr h="38177">
                <a:tc>
                  <a:txBody>
                    <a:bodyPr/>
                    <a:lstStyle/>
                    <a:p>
                      <a:r>
                        <a:rPr lang="ru-RU" sz="1600" b="0" i="1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Научно-практическая конференция, посвященная  Р. </a:t>
                      </a:r>
                      <a:r>
                        <a:rPr lang="ru-RU" sz="1600" b="0" i="1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Фахрутдинову</a:t>
                      </a:r>
                      <a:endParaRPr lang="ru-RU" sz="1600" b="0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7565" marR="37565" marT="0" marB="0"/>
                </a:tc>
                <a:tc>
                  <a:txBody>
                    <a:bodyPr/>
                    <a:lstStyle/>
                    <a:p>
                      <a:r>
                        <a:rPr lang="ru-RU" sz="1600" i="1" dirty="0" smtClean="0">
                          <a:latin typeface="Times New Roman" pitchFamily="18" charset="0"/>
                          <a:cs typeface="Times New Roman" pitchFamily="18" charset="0"/>
                        </a:rPr>
                        <a:t>«</a:t>
                      </a:r>
                      <a:r>
                        <a:rPr lang="ru-RU" sz="1600" i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Милләтен</a:t>
                      </a:r>
                      <a:r>
                        <a:rPr lang="ru-RU" sz="1600" i="1" dirty="0" smtClean="0">
                          <a:latin typeface="Times New Roman" pitchFamily="18" charset="0"/>
                          <a:cs typeface="Times New Roman" pitchFamily="18" charset="0"/>
                        </a:rPr>
                        <a:t>, </a:t>
                      </a:r>
                      <a:r>
                        <a:rPr lang="ru-RU" sz="1600" i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халкын</a:t>
                      </a:r>
                      <a:r>
                        <a:rPr lang="ru-RU" sz="1600" i="1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600" i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пакъләгән</a:t>
                      </a:r>
                      <a:r>
                        <a:rPr lang="ru-RU" sz="1600" i="1" dirty="0" smtClean="0">
                          <a:latin typeface="Times New Roman" pitchFamily="18" charset="0"/>
                          <a:cs typeface="Times New Roman" pitchFamily="18" charset="0"/>
                        </a:rPr>
                        <a:t>, </a:t>
                      </a:r>
                      <a:r>
                        <a:rPr lang="ru-RU" sz="1600" i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якла-ган,саклаган</a:t>
                      </a:r>
                      <a:r>
                        <a:rPr lang="ru-RU" sz="1600" i="1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600" i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шәхес</a:t>
                      </a:r>
                      <a:r>
                        <a:rPr lang="ru-RU" sz="1600" i="1" dirty="0" smtClean="0">
                          <a:latin typeface="Times New Roman" pitchFamily="18" charset="0"/>
                          <a:cs typeface="Times New Roman" pitchFamily="18" charset="0"/>
                        </a:rPr>
                        <a:t>»</a:t>
                      </a:r>
                    </a:p>
                  </a:txBody>
                  <a:tcPr marL="37565" marR="37565" marT="0" marB="0"/>
                </a:tc>
                <a:tc>
                  <a:txBody>
                    <a:bodyPr/>
                    <a:lstStyle/>
                    <a:p>
                      <a:r>
                        <a:rPr lang="ru-RU" i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Республикан</a:t>
                      </a:r>
                      <a:endParaRPr lang="ru-RU" i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i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ский</a:t>
                      </a:r>
                      <a:endParaRPr lang="ru-RU" i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7565" marR="37565" marT="0" marB="0"/>
                </a:tc>
                <a:tc>
                  <a:txBody>
                    <a:bodyPr/>
                    <a:lstStyle/>
                    <a:p>
                      <a:r>
                        <a:rPr lang="tt-RU" i="1" dirty="0" smtClean="0">
                          <a:latin typeface="Times New Roman" pitchFamily="18" charset="0"/>
                          <a:cs typeface="Times New Roman" pitchFamily="18" charset="0"/>
                        </a:rPr>
                        <a:t>участник</a:t>
                      </a:r>
                      <a:endParaRPr lang="ru-RU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7565" marR="37565" marT="0" marB="0"/>
                </a:tc>
                <a:tc>
                  <a:txBody>
                    <a:bodyPr/>
                    <a:lstStyle/>
                    <a:p>
                      <a:r>
                        <a:rPr lang="tt-RU" i="1" dirty="0" smtClean="0">
                          <a:latin typeface="Times New Roman" pitchFamily="18" charset="0"/>
                          <a:cs typeface="Times New Roman" pitchFamily="18" charset="0"/>
                        </a:rPr>
                        <a:t>сертификат</a:t>
                      </a:r>
                      <a:endParaRPr lang="ru-RU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7565" marR="37565" marT="0" marB="0"/>
                </a:tc>
              </a:tr>
              <a:tr h="38177">
                <a:tc>
                  <a:txBody>
                    <a:bodyPr/>
                    <a:lstStyle/>
                    <a:p>
                      <a:r>
                        <a:rPr lang="tt-RU" b="0" i="1" dirty="0" smtClean="0">
                          <a:latin typeface="Times New Roman" pitchFamily="18" charset="0"/>
                          <a:cs typeface="Times New Roman" pitchFamily="18" charset="0"/>
                        </a:rPr>
                        <a:t>Научно-практическая</a:t>
                      </a:r>
                      <a:r>
                        <a:rPr lang="tt-RU" b="0" i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конференция “Без тарихта эзлебез”</a:t>
                      </a:r>
                      <a:endParaRPr lang="ru-RU" b="0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7565" marR="37565" marT="0" marB="0"/>
                </a:tc>
                <a:tc>
                  <a:txBody>
                    <a:bodyPr/>
                    <a:lstStyle/>
                    <a:p>
                      <a:r>
                        <a:rPr lang="tt-RU" i="1" dirty="0" smtClean="0">
                          <a:latin typeface="Times New Roman" pitchFamily="18" charset="0"/>
                          <a:cs typeface="Times New Roman" pitchFamily="18" charset="0"/>
                        </a:rPr>
                        <a:t>“Герои среди нас”</a:t>
                      </a:r>
                      <a:endParaRPr lang="ru-RU" i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7565" marR="37565" marT="0" marB="0"/>
                </a:tc>
                <a:tc>
                  <a:txBody>
                    <a:bodyPr/>
                    <a:lstStyle/>
                    <a:p>
                      <a:r>
                        <a:rPr lang="tt-RU" i="1" dirty="0" smtClean="0">
                          <a:latin typeface="Times New Roman" pitchFamily="18" charset="0"/>
                          <a:cs typeface="Times New Roman" pitchFamily="18" charset="0"/>
                        </a:rPr>
                        <a:t>муниципальный</a:t>
                      </a:r>
                      <a:endParaRPr lang="ru-RU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7565" marR="37565" marT="0" marB="0"/>
                </a:tc>
                <a:tc>
                  <a:txBody>
                    <a:bodyPr/>
                    <a:lstStyle/>
                    <a:p>
                      <a:r>
                        <a:rPr lang="tt-RU" i="1" dirty="0" smtClean="0">
                          <a:latin typeface="Times New Roman" pitchFamily="18" charset="0"/>
                          <a:cs typeface="Times New Roman" pitchFamily="18" charset="0"/>
                        </a:rPr>
                        <a:t>участник</a:t>
                      </a:r>
                      <a:endParaRPr lang="ru-RU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7565" marR="37565" marT="0" marB="0"/>
                </a:tc>
                <a:tc>
                  <a:txBody>
                    <a:bodyPr/>
                    <a:lstStyle/>
                    <a:p>
                      <a:r>
                        <a:rPr lang="tt-RU" i="1" dirty="0" smtClean="0">
                          <a:latin typeface="Times New Roman" pitchFamily="18" charset="0"/>
                          <a:cs typeface="Times New Roman" pitchFamily="18" charset="0"/>
                        </a:rPr>
                        <a:t>сертификат</a:t>
                      </a:r>
                      <a:endParaRPr lang="ru-RU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7565" marR="37565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24735510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0"/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Награды</a:t>
            </a:r>
            <a:r>
              <a:rPr lang="ru-RU" sz="24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947262176"/>
              </p:ext>
            </p:extLst>
          </p:nvPr>
        </p:nvGraphicFramePr>
        <p:xfrm>
          <a:off x="683568" y="956116"/>
          <a:ext cx="7632848" cy="4489684"/>
        </p:xfrm>
        <a:graphic>
          <a:graphicData uri="http://schemas.openxmlformats.org/drawingml/2006/table">
            <a:tbl>
              <a:tblPr>
                <a:tableStyleId>{FABFCF23-3B69-468F-B69F-88F6DE6A72F2}</a:tableStyleId>
              </a:tblPr>
              <a:tblGrid>
                <a:gridCol w="7632848"/>
              </a:tblGrid>
              <a:tr h="345122">
                <a:tc>
                  <a:txBody>
                    <a:bodyPr/>
                    <a:lstStyle/>
                    <a:p>
                      <a:endParaRPr lang="ru-RU" sz="1700" dirty="0"/>
                    </a:p>
                  </a:txBody>
                  <a:tcPr marL="86281" marR="86281" marT="43140" marB="43140" anchor="ctr"/>
                </a:tc>
              </a:tr>
              <a:tr h="603964">
                <a:tc>
                  <a:txBody>
                    <a:bodyPr/>
                    <a:lstStyle/>
                    <a:p>
                      <a:r>
                        <a:rPr lang="ru-RU" sz="17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Благодарность администрации Автозаводского района города </a:t>
                      </a:r>
                      <a:r>
                        <a:rPr lang="ru-RU" sz="17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Набережные </a:t>
                      </a:r>
                      <a:r>
                        <a:rPr lang="ru-RU" sz="17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Челны, 2008 год</a:t>
                      </a:r>
                    </a:p>
                  </a:txBody>
                  <a:tcPr marL="86281" marR="86281" marT="43140" marB="43140" anchor="ctr"/>
                </a:tc>
              </a:tr>
              <a:tr h="603964">
                <a:tc>
                  <a:txBody>
                    <a:bodyPr/>
                    <a:lstStyle/>
                    <a:p>
                      <a:r>
                        <a:rPr lang="ru-RU" sz="17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Лауреат премии мэра города Набережные Челны за высокое </a:t>
                      </a:r>
                      <a:r>
                        <a:rPr lang="ru-RU" sz="17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педагогическое мастерство,2008 </a:t>
                      </a:r>
                      <a:r>
                        <a:rPr lang="ru-RU" sz="17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г.</a:t>
                      </a:r>
                    </a:p>
                  </a:txBody>
                  <a:tcPr marL="86281" marR="86281" marT="43140" marB="43140" anchor="ctr"/>
                </a:tc>
              </a:tr>
              <a:tr h="603964">
                <a:tc>
                  <a:txBody>
                    <a:bodyPr/>
                    <a:lstStyle/>
                    <a:p>
                      <a:r>
                        <a:rPr lang="ru-RU" sz="17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Почетная грамота управления образования города Набережные Челны, 2009г.</a:t>
                      </a:r>
                    </a:p>
                  </a:txBody>
                  <a:tcPr marL="86281" marR="86281" marT="43140" marB="43140" anchor="ctr"/>
                </a:tc>
              </a:tr>
              <a:tr h="603964">
                <a:tc>
                  <a:txBody>
                    <a:bodyPr/>
                    <a:lstStyle/>
                    <a:p>
                      <a:r>
                        <a:rPr lang="ru-RU" sz="17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Диплом муниципального бюджетного </a:t>
                      </a:r>
                      <a:r>
                        <a:rPr lang="ru-RU" sz="17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учреждения  « Информационно-методический центр» города </a:t>
                      </a:r>
                      <a:r>
                        <a:rPr lang="ru-RU" sz="17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Набережные Челны, 2012г.</a:t>
                      </a:r>
                    </a:p>
                  </a:txBody>
                  <a:tcPr marL="86281" marR="86281" marT="43140" marB="43140" anchor="ctr"/>
                </a:tc>
              </a:tr>
              <a:tr h="345122">
                <a:tc>
                  <a:txBody>
                    <a:bodyPr/>
                    <a:lstStyle/>
                    <a:p>
                      <a:r>
                        <a:rPr lang="ru-RU" sz="17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Благодарственное письмо КФУ, 2012г.</a:t>
                      </a:r>
                    </a:p>
                  </a:txBody>
                  <a:tcPr marL="86281" marR="86281" marT="43140" marB="43140" anchor="ctr"/>
                </a:tc>
              </a:tr>
              <a:tr h="431744">
                <a:tc>
                  <a:txBody>
                    <a:bodyPr/>
                    <a:lstStyle/>
                    <a:p>
                      <a:r>
                        <a:rPr lang="ru-RU" sz="17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Нагрудной знак "За заслуги в образовании" РТ , 2012 г</a:t>
                      </a:r>
                      <a:r>
                        <a:rPr lang="ru-RU" sz="17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70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7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Почетная грамота управления образования  и по делам молодежи исполнительного комитета муниципального образования  города Набережные Челны, 2014г.</a:t>
                      </a:r>
                    </a:p>
                  </a:txBody>
                  <a:tcPr marL="86281" marR="86281" marT="43140" marB="4314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395536" y="4715852"/>
            <a:ext cx="184731" cy="369332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7190856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i="1" dirty="0" smtClean="0">
                <a:solidFill>
                  <a:schemeClr val="tx1"/>
                </a:solidFill>
              </a:rPr>
              <a:t>Внеурочная деятельнос</a:t>
            </a:r>
            <a:r>
              <a:rPr lang="ru-RU" sz="3200" dirty="0" smtClean="0">
                <a:solidFill>
                  <a:schemeClr val="tx1"/>
                </a:solidFill>
              </a:rPr>
              <a:t>ть</a:t>
            </a:r>
            <a:endParaRPr lang="ru-RU" sz="3200" dirty="0">
              <a:solidFill>
                <a:schemeClr val="tx1"/>
              </a:solidFill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4025276955"/>
              </p:ext>
            </p:extLst>
          </p:nvPr>
        </p:nvGraphicFramePr>
        <p:xfrm>
          <a:off x="6516216" y="16174416"/>
          <a:ext cx="2985489" cy="1851295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941282"/>
                <a:gridCol w="531979"/>
                <a:gridCol w="613666"/>
                <a:gridCol w="409303"/>
                <a:gridCol w="489259"/>
              </a:tblGrid>
              <a:tr h="8943761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31153" marR="31153" marT="0" marB="0"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31153" marR="31153" marT="0" marB="0"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31153" marR="31153" marT="0" marB="0"/>
                </a:tc>
                <a:tc>
                  <a:txBody>
                    <a:bodyPr/>
                    <a:lstStyle/>
                    <a:p>
                      <a:pPr marL="4572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</a:rPr>
                        <a:t>Результат</a:t>
                      </a:r>
                      <a:r>
                        <a:rPr lang="ru-RU" sz="600">
                          <a:effectLst/>
                        </a:rPr>
                        <a:t> </a:t>
                      </a:r>
                      <a:r>
                        <a:rPr lang="ru-RU" sz="500">
                          <a:effectLst/>
                        </a:rPr>
                        <a:t>(занятое место)</a:t>
                      </a:r>
                      <a:endParaRPr lang="ru-RU" sz="5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153" marR="31153" marT="0" marB="0"/>
                </a:tc>
                <a:tc>
                  <a:txBody>
                    <a:bodyPr/>
                    <a:lstStyle/>
                    <a:p>
                      <a:pPr marL="4572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 </a:t>
                      </a:r>
                      <a:r>
                        <a:rPr lang="ru-RU" sz="500">
                          <a:effectLst/>
                        </a:rPr>
                        <a:t>Документы (материалы) подтверждающие результаты</a:t>
                      </a:r>
                      <a:r>
                        <a:rPr lang="ru-RU" sz="600">
                          <a:effectLst/>
                        </a:rPr>
                        <a:t> </a:t>
                      </a:r>
                      <a:r>
                        <a:rPr lang="ru-RU" sz="500">
                          <a:effectLst/>
                        </a:rPr>
                        <a:t>(при наличии высоких результатов)</a:t>
                      </a:r>
                      <a:endParaRPr lang="ru-RU" sz="5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153" marR="31153" marT="0" marB="0"/>
                </a:tc>
              </a:tr>
              <a:tr h="796130">
                <a:tc>
                  <a:txBody>
                    <a:bodyPr/>
                    <a:lstStyle/>
                    <a:p>
                      <a:pPr marL="4572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Пятая республиканская научно-практическая конференция учащихся </a:t>
                      </a:r>
                      <a:endParaRPr lang="ru-RU" sz="500">
                        <a:effectLst/>
                      </a:endParaRPr>
                    </a:p>
                    <a:p>
                      <a:pPr marL="4572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5-8 классов «Ломоносовские чтения»</a:t>
                      </a:r>
                      <a:endParaRPr lang="ru-RU" sz="5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153" marR="31153" marT="0" marB="0"/>
                </a:tc>
                <a:tc>
                  <a:txBody>
                    <a:bodyPr/>
                    <a:lstStyle/>
                    <a:p>
                      <a:pPr marL="4572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«Герой нашего времени»</a:t>
                      </a:r>
                      <a:endParaRPr lang="ru-RU" sz="5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153" marR="31153" marT="0" marB="0"/>
                </a:tc>
                <a:tc>
                  <a:txBody>
                    <a:bodyPr/>
                    <a:lstStyle/>
                    <a:p>
                      <a:pPr marL="4572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600">
                          <a:effectLst/>
                        </a:rPr>
                        <a:t>Р</a:t>
                      </a:r>
                      <a:r>
                        <a:rPr lang="ru-RU" sz="600">
                          <a:effectLst/>
                        </a:rPr>
                        <a:t>еспубликанский</a:t>
                      </a:r>
                      <a:endParaRPr lang="ru-RU" sz="5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153" marR="31153" marT="0" marB="0"/>
                </a:tc>
                <a:tc>
                  <a:txBody>
                    <a:bodyPr/>
                    <a:lstStyle/>
                    <a:p>
                      <a:pPr marL="4572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3 место</a:t>
                      </a:r>
                      <a:endParaRPr lang="ru-RU" sz="5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153" marR="31153" marT="0" marB="0"/>
                </a:tc>
                <a:tc>
                  <a:txBody>
                    <a:bodyPr/>
                    <a:lstStyle/>
                    <a:p>
                      <a:pPr marL="4572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Диплом </a:t>
                      </a:r>
                      <a:endParaRPr lang="ru-RU" sz="5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153" marR="31153" marT="0" marB="0"/>
                </a:tc>
              </a:tr>
              <a:tr h="895647">
                <a:tc>
                  <a:txBody>
                    <a:bodyPr/>
                    <a:lstStyle/>
                    <a:p>
                      <a:pPr marL="4572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Научно-практическая конференция, посвящен-ная  Р. Фахрутдинову</a:t>
                      </a:r>
                      <a:endParaRPr lang="ru-RU" sz="5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153" marR="31153" marT="0" marB="0"/>
                </a:tc>
                <a:tc>
                  <a:txBody>
                    <a:bodyPr/>
                    <a:lstStyle/>
                    <a:p>
                      <a:pPr marL="4572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«Милләтен-халкын пакъләгән, яклаган, саклаган шәхес»</a:t>
                      </a:r>
                      <a:endParaRPr lang="ru-RU" sz="5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153" marR="31153" marT="0" marB="0"/>
                </a:tc>
                <a:tc>
                  <a:txBody>
                    <a:bodyPr/>
                    <a:lstStyle/>
                    <a:p>
                      <a:pPr marL="4572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Республиканск</a:t>
                      </a:r>
                      <a:r>
                        <a:rPr lang="tt-RU" sz="600">
                          <a:effectLst/>
                        </a:rPr>
                        <a:t>ий</a:t>
                      </a:r>
                      <a:endParaRPr lang="ru-RU" sz="5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153" marR="31153" marT="0" marB="0"/>
                </a:tc>
                <a:tc>
                  <a:txBody>
                    <a:bodyPr/>
                    <a:lstStyle/>
                    <a:p>
                      <a:pPr marL="4572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600">
                          <a:effectLst/>
                        </a:rPr>
                        <a:t>У</a:t>
                      </a:r>
                      <a:r>
                        <a:rPr lang="ru-RU" sz="600">
                          <a:effectLst/>
                        </a:rPr>
                        <a:t>частник</a:t>
                      </a:r>
                      <a:endParaRPr lang="ru-RU" sz="5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153" marR="31153" marT="0" marB="0"/>
                </a:tc>
                <a:tc>
                  <a:txBody>
                    <a:bodyPr/>
                    <a:lstStyle/>
                    <a:p>
                      <a:pPr marL="4572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600" dirty="0">
                          <a:effectLst/>
                        </a:rPr>
                        <a:t>С</a:t>
                      </a:r>
                      <a:r>
                        <a:rPr lang="ru-RU" sz="600" dirty="0" err="1">
                          <a:effectLst/>
                        </a:rPr>
                        <a:t>ертификат</a:t>
                      </a:r>
                      <a:endParaRPr lang="ru-RU" sz="5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153" marR="31153" marT="0" marB="0"/>
                </a:tc>
              </a:tr>
              <a:tr h="398065">
                <a:tc>
                  <a:txBody>
                    <a:bodyPr/>
                    <a:lstStyle/>
                    <a:p>
                      <a:pPr marL="4572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Научно-практическая конференция «Без тарихта эзлебез»</a:t>
                      </a:r>
                      <a:endParaRPr lang="ru-RU" sz="5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153" marR="31153" marT="0" marB="0"/>
                </a:tc>
                <a:tc>
                  <a:txBody>
                    <a:bodyPr/>
                    <a:lstStyle/>
                    <a:p>
                      <a:pPr marL="4572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«Герои среди нас»</a:t>
                      </a:r>
                      <a:endParaRPr lang="ru-RU" sz="5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153" marR="31153" marT="0" marB="0"/>
                </a:tc>
                <a:tc>
                  <a:txBody>
                    <a:bodyPr/>
                    <a:lstStyle/>
                    <a:p>
                      <a:pPr marL="4572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Муниципальн</a:t>
                      </a:r>
                      <a:r>
                        <a:rPr lang="tt-RU" sz="600">
                          <a:effectLst/>
                        </a:rPr>
                        <a:t>ый</a:t>
                      </a:r>
                      <a:endParaRPr lang="ru-RU" sz="5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153" marR="31153" marT="0" marB="0"/>
                </a:tc>
                <a:tc>
                  <a:txBody>
                    <a:bodyPr/>
                    <a:lstStyle/>
                    <a:p>
                      <a:pPr marL="4572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600">
                          <a:effectLst/>
                        </a:rPr>
                        <a:t>У</a:t>
                      </a:r>
                      <a:r>
                        <a:rPr lang="ru-RU" sz="600">
                          <a:effectLst/>
                        </a:rPr>
                        <a:t>частник</a:t>
                      </a:r>
                      <a:endParaRPr lang="ru-RU" sz="5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153" marR="31153" marT="0" marB="0"/>
                </a:tc>
                <a:tc>
                  <a:txBody>
                    <a:bodyPr/>
                    <a:lstStyle/>
                    <a:p>
                      <a:pPr marL="4572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600" dirty="0">
                          <a:effectLst/>
                        </a:rPr>
                        <a:t>С</a:t>
                      </a:r>
                      <a:r>
                        <a:rPr lang="ru-RU" sz="600" dirty="0" err="1">
                          <a:effectLst/>
                        </a:rPr>
                        <a:t>ертификат</a:t>
                      </a:r>
                      <a:endParaRPr lang="ru-RU" sz="5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153" marR="31153" marT="0" marB="0"/>
                </a:tc>
              </a:tr>
            </a:tbl>
          </a:graphicData>
        </a:graphic>
      </p:graphicFrame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3082925" y="-399415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 Результаты участия обучающихся в научно-практических конференциях</a:t>
            </a:r>
            <a:endParaRPr kumimoji="0" lang="ru-RU" sz="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Рисунок 5" descr="E:\ФОТО от Р.Н. за декабрь\20141125_084624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1772816"/>
            <a:ext cx="2759397" cy="20882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E:\грамоты на распечать\фестив фото.jpg"/>
          <p:cNvPicPr/>
          <p:nvPr/>
        </p:nvPicPr>
        <p:blipFill>
          <a:blip r:embed="rId3" cstate="print"/>
          <a:srcRect l="11722" b="40724"/>
          <a:stretch>
            <a:fillRect/>
          </a:stretch>
        </p:blipFill>
        <p:spPr bwMode="auto">
          <a:xfrm>
            <a:off x="3203848" y="1772816"/>
            <a:ext cx="2736304" cy="20882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E:\грамоты на распечать\ф6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940152" y="1772816"/>
            <a:ext cx="2952328" cy="20882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 descr="E:\мой класс\IMG_0823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24136" y="4149080"/>
            <a:ext cx="3672408" cy="2376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9" descr="E:\мой класс\IMG_0818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591025" y="4149080"/>
            <a:ext cx="3384376" cy="2376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25861273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i="1" dirty="0" smtClean="0">
                <a:solidFill>
                  <a:schemeClr val="tx1"/>
                </a:solidFill>
              </a:rPr>
              <a:t>Внеурочная деятельность</a:t>
            </a:r>
            <a:endParaRPr lang="ru-RU" sz="3200" i="1" dirty="0">
              <a:solidFill>
                <a:schemeClr val="tx1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76656" y="1628800"/>
            <a:ext cx="3822192" cy="1440160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8200" y="1556792"/>
            <a:ext cx="3822192" cy="1761083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7" name="Рисунок 6" descr="E:\фотки\БЫЕЛГЫ БОТЕН ФОТО ДЕКАДА\ЛАРИСАДАН ДЕКАДА ФОТО\P1010170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1412776"/>
            <a:ext cx="3168352" cy="20162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scene3d>
            <a:camera prst="isometricOffAxis1Right"/>
            <a:lightRig rig="threePt" dir="t"/>
          </a:scene3d>
        </p:spPr>
      </p:pic>
      <p:pic>
        <p:nvPicPr>
          <p:cNvPr id="8" name="Рисунок 7" descr="C:\Users\Айгуль\Desktop\Новая папка (4)\Фото-0033.jpg"/>
          <p:cNvPicPr/>
          <p:nvPr/>
        </p:nvPicPr>
        <p:blipFill rotWithShape="1">
          <a:blip r:embed="rId3" cstate="print"/>
          <a:srcRect l="3896" t="303" r="9983" b="-303"/>
          <a:stretch/>
        </p:blipFill>
        <p:spPr bwMode="auto">
          <a:xfrm>
            <a:off x="1907704" y="3544788"/>
            <a:ext cx="2880320" cy="2304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scene3d>
            <a:camera prst="isometricOffAxis1Right"/>
            <a:lightRig rig="threePt" dir="t"/>
          </a:scene3d>
        </p:spPr>
      </p:pic>
      <p:pic>
        <p:nvPicPr>
          <p:cNvPr id="9" name="Рисунок 8" descr="E:\фотки\БЫЕЛГЫ БОТЕН ФОТО ДЕКАДА\ЛАРИСАДАН ДЕКАДА ФОТО\P1010211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43808" y="1403276"/>
            <a:ext cx="2592288" cy="20162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scene3d>
            <a:camera prst="isometricOffAxis1Right"/>
            <a:lightRig rig="threePt" dir="t"/>
          </a:scene3d>
        </p:spPr>
      </p:pic>
      <p:pic>
        <p:nvPicPr>
          <p:cNvPr id="10" name="Объект 9" descr="E:\грамоты на распечать\ломоносов укулары\P1140795.JPG"/>
          <p:cNvPicPr>
            <a:picLocks noGrp="1"/>
          </p:cNvPicPr>
          <p:nvPr>
            <p:ph sz="half" idx="2"/>
          </p:nvPr>
        </p:nvPicPr>
        <p:blipFill rotWithShape="1">
          <a:blip r:embed="rId5" cstate="print"/>
          <a:srcRect l="6858" t="-2894" r="12340" b="2894"/>
          <a:stretch/>
        </p:blipFill>
        <p:spPr bwMode="auto">
          <a:xfrm>
            <a:off x="199307" y="3573016"/>
            <a:ext cx="2644502" cy="2304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scene3d>
            <a:camera prst="isometricOffAxis1Right"/>
            <a:lightRig rig="threePt" dir="t"/>
          </a:scene3d>
        </p:spPr>
      </p:pic>
      <p:pic>
        <p:nvPicPr>
          <p:cNvPr id="11" name="Рисунок 10" descr="E:\фотки\БЫЕЛГЫ БОТЕН ФОТО ДЕКАДА\ЛАРИСАДАН ДЕКАДА ФОТО\P1010224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 rot="21162164">
            <a:off x="5196107" y="1406944"/>
            <a:ext cx="3103880" cy="20882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scene3d>
            <a:camera prst="isometricOffAxis1Right"/>
            <a:lightRig rig="threePt" dir="t"/>
          </a:scene3d>
        </p:spPr>
      </p:pic>
      <p:pic>
        <p:nvPicPr>
          <p:cNvPr id="12" name="Объект 11" descr="C:\Users\Айгуль\Desktop\Новая папка (4)\P1050583.JPG"/>
          <p:cNvPicPr>
            <a:picLocks noGrp="1"/>
          </p:cNvPicPr>
          <p:nvPr>
            <p:ph sz="quarter" idx="4"/>
          </p:nvPr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156176" y="3789040"/>
            <a:ext cx="2676103" cy="24284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scene3d>
            <a:camera prst="perspectiveContrastingLeftFacing"/>
            <a:lightRig rig="threePt" dir="t"/>
          </a:scene3d>
        </p:spPr>
      </p:pic>
      <p:pic>
        <p:nvPicPr>
          <p:cNvPr id="13" name="Рисунок 12" descr="C:\Users\Айгуль\Documents\фото награда\P1130861.JPG"/>
          <p:cNvPicPr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3501" t="5893" b="8214"/>
          <a:stretch>
            <a:fillRect/>
          </a:stretch>
        </p:blipFill>
        <p:spPr bwMode="auto">
          <a:xfrm>
            <a:off x="4539605" y="3544788"/>
            <a:ext cx="2030338" cy="24284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Рисунок 13" descr="C:\Users\Айгуль\Desktop\с мини флешки\рузалия\Новая папка\P1130812.JPG"/>
          <p:cNvPicPr/>
          <p:nvPr/>
        </p:nvPicPr>
        <p:blipFill rotWithShape="1">
          <a:blip r:embed="rId9" cstate="print"/>
          <a:srcRect l="7707" r="8356"/>
          <a:stretch/>
        </p:blipFill>
        <p:spPr bwMode="auto">
          <a:xfrm>
            <a:off x="7263308" y="2492896"/>
            <a:ext cx="1893590" cy="18722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scene3d>
            <a:camera prst="isometricOffAxis2Left"/>
            <a:lightRig rig="threePt" dir="t"/>
          </a:scene3d>
        </p:spPr>
      </p:pic>
    </p:spTree>
    <p:extLst>
      <p:ext uri="{BB962C8B-B14F-4D97-AF65-F5344CB8AC3E}">
        <p14:creationId xmlns:p14="http://schemas.microsoft.com/office/powerpoint/2010/main" xmlns="" val="8223777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i="1" smtClean="0">
                <a:solidFill>
                  <a:schemeClr val="tx1"/>
                </a:solidFill>
              </a:rPr>
              <a:t>Мой сайт </a:t>
            </a:r>
            <a:r>
              <a:rPr lang="ru-RU" sz="3200" i="1" dirty="0" smtClean="0">
                <a:solidFill>
                  <a:schemeClr val="tx1"/>
                </a:solidFill>
              </a:rPr>
              <a:t>в социальных сетях</a:t>
            </a:r>
            <a:endParaRPr lang="ru-RU" sz="3200" i="1" dirty="0">
              <a:solidFill>
                <a:schemeClr val="tx1"/>
              </a:solidFill>
            </a:endParaRPr>
          </a:p>
        </p:txBody>
      </p:sp>
      <p:pic>
        <p:nvPicPr>
          <p:cNvPr id="3" name="Рисунок 2" descr="G:\Images\Фото-0270.jpg"/>
          <p:cNvPicPr/>
          <p:nvPr/>
        </p:nvPicPr>
        <p:blipFill>
          <a:blip r:embed="rId3" cstate="print"/>
          <a:srcRect t="3214" r="710" b="15179"/>
          <a:stretch>
            <a:fillRect/>
          </a:stretch>
        </p:blipFill>
        <p:spPr bwMode="auto">
          <a:xfrm>
            <a:off x="1331640" y="1628800"/>
            <a:ext cx="4824536" cy="3843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scene3d>
            <a:camera prst="isometricOffAxis1Right"/>
            <a:lightRig rig="threePt" dir="t"/>
          </a:scene3d>
        </p:spPr>
      </p:pic>
      <p:pic>
        <p:nvPicPr>
          <p:cNvPr id="4" name="Рисунок 3" descr="G:\Images\Фото-0271.jpg"/>
          <p:cNvPicPr/>
          <p:nvPr/>
        </p:nvPicPr>
        <p:blipFill>
          <a:blip r:embed="rId4" cstate="print"/>
          <a:srcRect r="1058" b="18214"/>
          <a:stretch>
            <a:fillRect/>
          </a:stretch>
        </p:blipFill>
        <p:spPr bwMode="auto">
          <a:xfrm>
            <a:off x="4983063" y="1268760"/>
            <a:ext cx="3974479" cy="34563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scene3d>
            <a:camera prst="isometricOffAxis1Right"/>
            <a:lightRig rig="threePt" dir="t"/>
          </a:scene3d>
        </p:spPr>
      </p:pic>
      <p:pic>
        <p:nvPicPr>
          <p:cNvPr id="6" name="Рисунок 5" descr="G:\Images\Фото-0272.jpg"/>
          <p:cNvPicPr/>
          <p:nvPr/>
        </p:nvPicPr>
        <p:blipFill>
          <a:blip r:embed="rId5" cstate="print"/>
          <a:srcRect r="-93" b="21071"/>
          <a:stretch>
            <a:fillRect/>
          </a:stretch>
        </p:blipFill>
        <p:spPr bwMode="auto">
          <a:xfrm>
            <a:off x="4283968" y="4725145"/>
            <a:ext cx="3761725" cy="21107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scene3d>
            <a:camera prst="perspectiveLeft"/>
            <a:lightRig rig="threePt" dir="t"/>
          </a:scene3d>
        </p:spPr>
      </p:pic>
    </p:spTree>
    <p:extLst>
      <p:ext uri="{BB962C8B-B14F-4D97-AF65-F5344CB8AC3E}">
        <p14:creationId xmlns:p14="http://schemas.microsoft.com/office/powerpoint/2010/main" xmlns="" val="20282725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i="1" dirty="0" smtClean="0">
                <a:solidFill>
                  <a:schemeClr val="tx1"/>
                </a:solidFill>
              </a:rPr>
              <a:t>Мое сообщество</a:t>
            </a:r>
            <a:endParaRPr lang="ru-RU" i="1" dirty="0">
              <a:solidFill>
                <a:schemeClr val="tx1"/>
              </a:solidFill>
            </a:endParaRPr>
          </a:p>
        </p:txBody>
      </p:sp>
      <p:pic>
        <p:nvPicPr>
          <p:cNvPr id="3" name="Рисунок 2" descr="G:\Images\Фото-0273.jpg"/>
          <p:cNvPicPr/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brightnessContrast bright="4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945332" y="1988840"/>
            <a:ext cx="6840760" cy="4680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37256488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187624" y="2060848"/>
            <a:ext cx="6480720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C00000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Спасибо за внимание!</a:t>
            </a:r>
            <a:endParaRPr lang="ru-RU" sz="5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solidFill>
                <a:srgbClr val="C00000"/>
              </a:soli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84318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362480"/>
          </a:xfrm>
        </p:spPr>
        <p:txBody>
          <a:bodyPr>
            <a:normAutofit/>
          </a:bodyPr>
          <a:lstStyle/>
          <a:p>
            <a:r>
              <a:rPr lang="ru-RU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Образование</a:t>
            </a:r>
            <a:endParaRPr lang="ru-RU" i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100" name="Picture 4" descr="Казань, университет Татарский государственный гуманитарно-педагогический университет ТГГПУ, улица Мартына Межлаука. Информация о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3119"/>
          <a:stretch/>
        </p:blipFill>
        <p:spPr bwMode="auto">
          <a:xfrm>
            <a:off x="348307" y="2135187"/>
            <a:ext cx="4150667" cy="283772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029944" y="3015243"/>
            <a:ext cx="2953345" cy="10178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3" name="Picture 7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744826" y="2122339"/>
            <a:ext cx="2593305" cy="585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4" name="Picture 8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498975" y="2135188"/>
            <a:ext cx="146050" cy="585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Блок-схема: альтернативный процесс 4"/>
          <p:cNvSpPr/>
          <p:nvPr/>
        </p:nvSpPr>
        <p:spPr>
          <a:xfrm>
            <a:off x="4716016" y="2276872"/>
            <a:ext cx="4177480" cy="2696045"/>
          </a:xfrm>
          <a:prstGeom prst="flowChartAlternateProcess">
            <a:avLst/>
          </a:prstGeom>
        </p:spPr>
        <p:style>
          <a:lnRef idx="2">
            <a:schemeClr val="accent2"/>
          </a:lnRef>
          <a:fillRef idx="1002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b="1" i="1" dirty="0" smtClean="0">
                <a:solidFill>
                  <a:srgbClr val="C00000"/>
                </a:solidFill>
              </a:rPr>
              <a:t>Казанский  государственный педагогический институт </a:t>
            </a:r>
          </a:p>
          <a:p>
            <a:pPr algn="ctr"/>
            <a:r>
              <a:rPr lang="ru-RU" sz="3200" b="1" i="1" dirty="0" smtClean="0">
                <a:solidFill>
                  <a:srgbClr val="C00000"/>
                </a:solidFill>
              </a:rPr>
              <a:t>1983 год</a:t>
            </a:r>
            <a:endParaRPr lang="ru-RU" sz="3200" b="1" i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900599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31640" y="692696"/>
            <a:ext cx="6120680" cy="1359024"/>
          </a:xfrm>
        </p:spPr>
        <p:txBody>
          <a:bodyPr>
            <a:normAutofit/>
          </a:bodyPr>
          <a:lstStyle/>
          <a:p>
            <a:r>
              <a:rPr lang="ru-RU" sz="2400" b="1" i="1" dirty="0" smtClean="0"/>
              <a:t>Методическая тема: «Воспитание нравственности на уроках татарской литературы»</a:t>
            </a:r>
            <a:endParaRPr lang="ru-RU" sz="2400" b="1" i="1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467544" y="2276872"/>
            <a:ext cx="7704856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sz="24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вои </a:t>
            </a:r>
            <a:r>
              <a:rPr lang="ru-RU" sz="24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задачи я вижу в том, чтобы уроки литературы помогали:</a:t>
            </a:r>
          </a:p>
          <a:p>
            <a:r>
              <a:rPr lang="ru-RU" sz="24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- формировать </a:t>
            </a:r>
            <a:r>
              <a:rPr lang="ru-RU" sz="24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представление о духовном мире человека;</a:t>
            </a:r>
          </a:p>
          <a:p>
            <a:r>
              <a:rPr lang="ru-RU" sz="24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- осознавать </a:t>
            </a:r>
            <a:r>
              <a:rPr lang="ru-RU" sz="24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необходимость этих знаний для становления личности;</a:t>
            </a:r>
          </a:p>
          <a:p>
            <a:r>
              <a:rPr lang="ru-RU" sz="24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- формировать </a:t>
            </a:r>
            <a:r>
              <a:rPr lang="ru-RU" sz="24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умения оценивать и анализировать художественные произведения;</a:t>
            </a:r>
          </a:p>
          <a:p>
            <a:r>
              <a:rPr lang="ru-RU" sz="24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- развивать </a:t>
            </a:r>
            <a:r>
              <a:rPr lang="ru-RU" sz="24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потребность в чтении, в книге</a:t>
            </a:r>
            <a:r>
              <a:rPr lang="ru-RU" sz="24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400" b="1" i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82387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Показатели результативности обучения</a:t>
            </a:r>
            <a:endParaRPr lang="ru-RU" sz="3600" i="1" dirty="0">
              <a:solidFill>
                <a:schemeClr val="tx1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483768" y="1700808"/>
            <a:ext cx="280577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Татарская литература</a:t>
            </a:r>
            <a:endParaRPr lang="ru-RU" dirty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567444362"/>
              </p:ext>
            </p:extLst>
          </p:nvPr>
        </p:nvGraphicFramePr>
        <p:xfrm>
          <a:off x="1619672" y="2204864"/>
          <a:ext cx="4752528" cy="1752600"/>
        </p:xfrm>
        <a:graphic>
          <a:graphicData uri="http://schemas.openxmlformats.org/drawingml/2006/table">
            <a:tbl>
              <a:tblPr firstRow="1" bandRow="1">
                <a:tableStyleId>{68D230F3-CF80-4859-8CE7-A43EE81993B5}</a:tableStyleId>
              </a:tblPr>
              <a:tblGrid>
                <a:gridCol w="477848"/>
                <a:gridCol w="1216853"/>
                <a:gridCol w="1098196"/>
                <a:gridCol w="1959631"/>
              </a:tblGrid>
              <a:tr h="515278">
                <a:tc>
                  <a:txBody>
                    <a:bodyPr/>
                    <a:lstStyle/>
                    <a:p>
                      <a:r>
                        <a:rPr lang="ru-RU" dirty="0" smtClean="0"/>
                        <a:t>№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Учебный год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% качества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 smtClean="0"/>
                    </a:p>
                    <a:p>
                      <a:r>
                        <a:rPr lang="ru-RU" dirty="0" smtClean="0"/>
                        <a:t>успеваемость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2012-2013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82%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100%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2013-2014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86,5%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100%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3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2014-2015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2483768" y="4077072"/>
            <a:ext cx="201622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Татарский язык</a:t>
            </a:r>
            <a:endParaRPr lang="ru-RU" dirty="0"/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341375493"/>
              </p:ext>
            </p:extLst>
          </p:nvPr>
        </p:nvGraphicFramePr>
        <p:xfrm>
          <a:off x="1691680" y="4482733"/>
          <a:ext cx="4752528" cy="1756792"/>
        </p:xfrm>
        <a:graphic>
          <a:graphicData uri="http://schemas.openxmlformats.org/drawingml/2006/table">
            <a:tbl>
              <a:tblPr firstRow="1" bandRow="1">
                <a:tableStyleId>{5FD0F851-EC5A-4D38-B0AD-8093EC10F338}</a:tableStyleId>
              </a:tblPr>
              <a:tblGrid>
                <a:gridCol w="477848"/>
                <a:gridCol w="1216853"/>
                <a:gridCol w="1339979"/>
                <a:gridCol w="1717848"/>
              </a:tblGrid>
              <a:tr h="251440">
                <a:tc>
                  <a:txBody>
                    <a:bodyPr/>
                    <a:lstStyle/>
                    <a:p>
                      <a:r>
                        <a:rPr lang="ru-RU" dirty="0" smtClean="0"/>
                        <a:t>№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Учебный год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% качества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успеваемость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2012-2013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75%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100%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2013-2014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85%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100%</a:t>
                      </a:r>
                      <a:endParaRPr lang="ru-RU" dirty="0"/>
                    </a:p>
                  </a:txBody>
                  <a:tcPr/>
                </a:tc>
              </a:tr>
              <a:tr h="375032">
                <a:tc>
                  <a:txBody>
                    <a:bodyPr/>
                    <a:lstStyle/>
                    <a:p>
                      <a:r>
                        <a:rPr lang="ru-RU" dirty="0" smtClean="0"/>
                        <a:t>3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2014-2015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18918677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002440"/>
          </a:xfrm>
        </p:spPr>
        <p:txBody>
          <a:bodyPr>
            <a:normAutofit fontScale="90000"/>
          </a:bodyPr>
          <a:lstStyle/>
          <a:p>
            <a:r>
              <a:rPr lang="ru-RU" altLang="ru-RU" sz="4000" i="1" dirty="0" smtClean="0">
                <a:solidFill>
                  <a:srgbClr val="000000"/>
                </a:solidFill>
                <a:effectLst/>
              </a:rPr>
              <a:t>Личные</a:t>
            </a:r>
            <a:r>
              <a:rPr lang="ru-RU" altLang="ru-RU" i="1" dirty="0" smtClean="0">
                <a:solidFill>
                  <a:srgbClr val="000000"/>
                </a:solidFill>
                <a:effectLst/>
              </a:rPr>
              <a:t> достижения в профессиональной деятельности</a:t>
            </a:r>
            <a:endParaRPr lang="ru-RU" i="1" dirty="0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277307981"/>
              </p:ext>
            </p:extLst>
          </p:nvPr>
        </p:nvGraphicFramePr>
        <p:xfrm>
          <a:off x="395536" y="1772816"/>
          <a:ext cx="8136904" cy="4358640"/>
        </p:xfrm>
        <a:graphic>
          <a:graphicData uri="http://schemas.openxmlformats.org/drawingml/2006/table">
            <a:tbl>
              <a:tblPr firstRow="1" bandRow="1">
                <a:tableStyleId>{BDBED569-4797-4DF1-A0F4-6AAB3CD982D8}</a:tableStyleId>
              </a:tblPr>
              <a:tblGrid>
                <a:gridCol w="360040"/>
                <a:gridCol w="4104456"/>
                <a:gridCol w="1656184"/>
                <a:gridCol w="1368152"/>
                <a:gridCol w="648072"/>
              </a:tblGrid>
              <a:tr h="36004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0" dirty="0" smtClean="0"/>
                        <a:t>Название</a:t>
                      </a:r>
                      <a:r>
                        <a:rPr lang="ru-RU" b="0" baseline="0" dirty="0" smtClean="0"/>
                        <a:t> конкурса</a:t>
                      </a:r>
                      <a:endParaRPr lang="ru-RU" b="0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ru-RU" b="0" dirty="0" smtClean="0"/>
                        <a:t>уровень</a:t>
                      </a:r>
                      <a:endParaRPr lang="ru-RU" b="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ru-RU" b="0" dirty="0" smtClean="0"/>
                        <a:t>результат</a:t>
                      </a:r>
                      <a:endParaRPr lang="ru-RU" b="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lang="ru-RU" b="0" dirty="0" smtClean="0"/>
                        <a:t>год</a:t>
                      </a:r>
                      <a:endParaRPr lang="ru-RU" b="0" dirty="0"/>
                    </a:p>
                  </a:txBody>
                  <a:tcPr/>
                </a:tc>
              </a:tr>
              <a:tr h="316845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1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Конкурс</a:t>
                      </a:r>
                      <a:r>
                        <a:rPr lang="ru-RU" sz="1600" baseline="0" dirty="0" smtClean="0"/>
                        <a:t> «Самый лучший кабинет татарского языка и литературы»</a:t>
                      </a:r>
                      <a:r>
                        <a:rPr lang="ru-RU" sz="1600" dirty="0" smtClean="0"/>
                        <a:t> </a:t>
                      </a:r>
                      <a:endParaRPr lang="ru-RU" sz="1600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dirty="0" err="1" smtClean="0"/>
                        <a:t>Муниципаль</a:t>
                      </a:r>
                      <a:endParaRPr lang="ru-RU" sz="1600" dirty="0" smtClean="0"/>
                    </a:p>
                    <a:p>
                      <a:r>
                        <a:rPr lang="ru-RU" sz="1600" dirty="0" err="1" smtClean="0"/>
                        <a:t>ный</a:t>
                      </a:r>
                      <a:endParaRPr lang="ru-RU" sz="1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Победитель в</a:t>
                      </a:r>
                      <a:r>
                        <a:rPr lang="ru-RU" sz="1600" baseline="0" dirty="0" smtClean="0"/>
                        <a:t> </a:t>
                      </a:r>
                      <a:r>
                        <a:rPr lang="ru-RU" sz="1600" dirty="0" smtClean="0"/>
                        <a:t>номинации</a:t>
                      </a:r>
                      <a:endParaRPr lang="ru-RU" sz="1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2012</a:t>
                      </a:r>
                      <a:endParaRPr lang="ru-RU" dirty="0"/>
                    </a:p>
                  </a:txBody>
                  <a:tcPr/>
                </a:tc>
              </a:tr>
              <a:tr h="589277">
                <a:tc>
                  <a:txBody>
                    <a:bodyPr/>
                    <a:lstStyle/>
                    <a:p>
                      <a:r>
                        <a:rPr lang="ru-RU" dirty="0" smtClean="0"/>
                        <a:t>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/>
                        <a:t>Конкурс методических материалов </a:t>
                      </a:r>
                      <a:r>
                        <a:rPr lang="ru-RU" sz="1600" dirty="0" err="1" smtClean="0"/>
                        <a:t>педа-гогов</a:t>
                      </a:r>
                      <a:r>
                        <a:rPr lang="ru-RU" sz="1600" dirty="0" smtClean="0"/>
                        <a:t>, разработанных совместно со школь-</a:t>
                      </a:r>
                      <a:r>
                        <a:rPr lang="ru-RU" sz="1600" dirty="0" err="1" smtClean="0"/>
                        <a:t>никами</a:t>
                      </a:r>
                      <a:r>
                        <a:rPr lang="ru-RU" sz="1600" dirty="0" smtClean="0"/>
                        <a:t>, по организации</a:t>
                      </a:r>
                      <a:r>
                        <a:rPr lang="ru-RU" sz="1600" baseline="0" dirty="0" smtClean="0"/>
                        <a:t> воспитательной работы и по учебным предметам</a:t>
                      </a:r>
                      <a:endParaRPr lang="ru-RU" sz="1600" dirty="0" smtClean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dirty="0" err="1" smtClean="0"/>
                        <a:t>Муниципаль</a:t>
                      </a:r>
                      <a:endParaRPr lang="ru-RU" sz="1600" dirty="0" smtClean="0"/>
                    </a:p>
                    <a:p>
                      <a:r>
                        <a:rPr lang="ru-RU" sz="1600" dirty="0" err="1" smtClean="0"/>
                        <a:t>ный</a:t>
                      </a:r>
                      <a:endParaRPr lang="ru-RU" sz="1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участие</a:t>
                      </a:r>
                      <a:endParaRPr lang="ru-RU" sz="1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2013</a:t>
                      </a:r>
                      <a:endParaRPr lang="ru-RU" sz="1600" dirty="0"/>
                    </a:p>
                  </a:txBody>
                  <a:tcPr/>
                </a:tc>
              </a:tr>
              <a:tr h="316845">
                <a:tc>
                  <a:txBody>
                    <a:bodyPr/>
                    <a:lstStyle/>
                    <a:p>
                      <a:r>
                        <a:rPr lang="ru-RU" dirty="0" smtClean="0"/>
                        <a:t>3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Фестиваль детских и молодежных СМИ</a:t>
                      </a:r>
                      <a:r>
                        <a:rPr lang="ru-RU" sz="1600" baseline="0" dirty="0" smtClean="0"/>
                        <a:t> «</a:t>
                      </a:r>
                      <a:r>
                        <a:rPr lang="ru-RU" sz="1600" baseline="0" dirty="0" err="1" smtClean="0"/>
                        <a:t>Медиапокорение</a:t>
                      </a:r>
                      <a:r>
                        <a:rPr lang="ru-RU" sz="1600" baseline="0" dirty="0" smtClean="0"/>
                        <a:t> 2014»</a:t>
                      </a:r>
                      <a:endParaRPr lang="ru-RU" sz="1600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Всероссийский</a:t>
                      </a:r>
                      <a:endParaRPr lang="ru-RU" sz="1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Диплом 2 степени</a:t>
                      </a:r>
                      <a:endParaRPr lang="ru-RU" sz="1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2014</a:t>
                      </a:r>
                      <a:endParaRPr lang="ru-RU" sz="1600" dirty="0"/>
                    </a:p>
                  </a:txBody>
                  <a:tcPr/>
                </a:tc>
              </a:tr>
              <a:tr h="200113">
                <a:tc>
                  <a:txBody>
                    <a:bodyPr/>
                    <a:lstStyle/>
                    <a:p>
                      <a:r>
                        <a:rPr lang="ru-RU" dirty="0" smtClean="0"/>
                        <a:t>4</a:t>
                      </a:r>
                      <a:endParaRPr lang="ru-RU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Конкурс «Педагогическая мастерская»</a:t>
                      </a:r>
                      <a:endParaRPr lang="ru-RU" sz="1600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/>
                        <a:t>Всероссийский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 участие</a:t>
                      </a:r>
                      <a:endParaRPr lang="ru-RU" sz="1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2014</a:t>
                      </a:r>
                      <a:endParaRPr lang="ru-RU" sz="1600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95689">
                <a:tc>
                  <a:txBody>
                    <a:bodyPr/>
                    <a:lstStyle/>
                    <a:p>
                      <a:r>
                        <a:rPr lang="ru-RU" dirty="0" smtClean="0"/>
                        <a:t>5</a:t>
                      </a:r>
                      <a:endParaRPr lang="ru-RU" dirty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Конкурс методических разработок «Использование инновационных технологий на современном уроке»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Республиканский</a:t>
                      </a:r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 участие</a:t>
                      </a:r>
                      <a:endParaRPr lang="ru-RU" sz="1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2014</a:t>
                      </a:r>
                      <a:endParaRPr lang="ru-RU" sz="1600" dirty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6845">
                <a:tc>
                  <a:txBody>
                    <a:bodyPr/>
                    <a:lstStyle/>
                    <a:p>
                      <a:r>
                        <a:rPr lang="ru-RU" dirty="0" smtClean="0"/>
                        <a:t>6</a:t>
                      </a:r>
                      <a:endParaRPr lang="ru-RU" dirty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Конкурс «Самый лучший кабинет татарского языка и литературы»</a:t>
                      </a:r>
                      <a:endParaRPr lang="ru-RU" sz="1600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муниципальный</a:t>
                      </a:r>
                      <a:endParaRPr lang="ru-RU" sz="1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Победитель, 2 место</a:t>
                      </a:r>
                      <a:endParaRPr lang="ru-RU" sz="1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2015</a:t>
                      </a:r>
                      <a:endParaRPr lang="ru-RU" dirty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14614375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>
            <a:normAutofit/>
          </a:bodyPr>
          <a:lstStyle/>
          <a:p>
            <a:r>
              <a:rPr lang="ru-RU" altLang="ru-RU" sz="3600" b="1" i="1" u="sng" dirty="0" smtClean="0">
                <a:solidFill>
                  <a:schemeClr val="tx1"/>
                </a:solidFill>
                <a:effectLst/>
              </a:rPr>
              <a:t>Достижения моих учащихс</a:t>
            </a:r>
            <a:r>
              <a:rPr lang="ru-RU" altLang="ru-RU" sz="3600" b="1" u="sng" dirty="0" smtClean="0">
                <a:solidFill>
                  <a:schemeClr val="tx1"/>
                </a:solidFill>
                <a:effectLst/>
              </a:rPr>
              <a:t>я</a:t>
            </a:r>
            <a:endParaRPr lang="ru-RU" sz="3600" b="1" dirty="0">
              <a:solidFill>
                <a:schemeClr val="tx1"/>
              </a:solidFill>
            </a:endParaRPr>
          </a:p>
        </p:txBody>
      </p:sp>
      <p:pic>
        <p:nvPicPr>
          <p:cNvPr id="4" name="Рисунок 3" descr="C:\Users\Айгуль\Pictures\ControlCenter4\Scan\CCI19052014_0000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1340768"/>
            <a:ext cx="2304256" cy="29288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491880" y="1340768"/>
            <a:ext cx="2304256" cy="28131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588224" y="1313504"/>
            <a:ext cx="2304256" cy="28148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20764773">
            <a:off x="5908629" y="2908659"/>
            <a:ext cx="2654740" cy="32403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Рисунок 8" descr="C:\Users\Айгуль\Pictures\ControlCenter4\Scan\CCI11052014_0000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 rot="21152594">
            <a:off x="3351553" y="3423912"/>
            <a:ext cx="2584910" cy="3337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63593" y="3429000"/>
            <a:ext cx="2336199" cy="32403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845302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919073" y="3388964"/>
            <a:ext cx="2337297" cy="32403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Рисунок 3" descr="C:\Users\Айгуль\Pictures\ControlCenter4\Scan\CCI28032014_0000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650285" y="3068933"/>
            <a:ext cx="2304256" cy="31683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521261" y="449291"/>
            <a:ext cx="2233966" cy="30474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20940259">
            <a:off x="355067" y="810805"/>
            <a:ext cx="2298672" cy="31704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Рисунок 6" descr="C:\Users\Айгуль\Pictures\ControlCenter4\Scan\CCI22052014_0000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851920" y="3206754"/>
            <a:ext cx="2304256" cy="30305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50" name="Picture 6" descr="E:\дипломнар\CCI15032015_0004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21235392">
            <a:off x="2306339" y="615192"/>
            <a:ext cx="2208473" cy="31171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751417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C:\Users\Айгуль\Pictures\ControlCenter4\Scan\CCI22052014_0003.jpg"/>
          <p:cNvPicPr/>
          <p:nvPr/>
        </p:nvPicPr>
        <p:blipFill rotWithShape="1">
          <a:blip r:embed="rId2" cstate="print"/>
          <a:srcRect l="24580" t="1137" r="6700" b="30748"/>
          <a:stretch/>
        </p:blipFill>
        <p:spPr bwMode="auto">
          <a:xfrm>
            <a:off x="6804247" y="986308"/>
            <a:ext cx="1957335" cy="28243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0" name="Picture 2" descr="E:\дипломнар\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28699" y="986308"/>
            <a:ext cx="2183061" cy="28572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9" descr="E:\дипломнар\12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228184" y="4471616"/>
            <a:ext cx="2808311" cy="21187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E:\дипломнар\11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3189" y="4437112"/>
            <a:ext cx="3026643" cy="21532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E:\дипломнар\2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411761" y="980728"/>
            <a:ext cx="2157932" cy="28298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Рисунок 7" descr="C:\Users\Айгуль\Pictures\ControlCenter4\Scan\CCI16032015_0000.jpg"/>
          <p:cNvPicPr/>
          <p:nvPr/>
        </p:nvPicPr>
        <p:blipFill>
          <a:blip r:embed="rId7" cstate="print">
            <a:lum contrast="-10000"/>
          </a:blip>
          <a:srcRect/>
          <a:stretch>
            <a:fillRect/>
          </a:stretch>
        </p:blipFill>
        <p:spPr bwMode="auto">
          <a:xfrm>
            <a:off x="4623050" y="940991"/>
            <a:ext cx="2035471" cy="28696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 descr="C:\Users\Айгуль\Pictures\ControlCenter4\Scan\CCI16032015_0001.jpg"/>
          <p:cNvPicPr/>
          <p:nvPr/>
        </p:nvPicPr>
        <p:blipFill>
          <a:blip r:embed="rId8" cstate="print">
            <a:duotone>
              <a:prstClr val="black"/>
              <a:srgbClr val="8064A2">
                <a:tint val="45000"/>
                <a:satMod val="400000"/>
              </a:srgbClr>
            </a:duotone>
          </a:blip>
          <a:srcRect/>
          <a:stretch>
            <a:fillRect/>
          </a:stretch>
        </p:blipFill>
        <p:spPr bwMode="auto">
          <a:xfrm rot="5400000">
            <a:off x="3563691" y="3672369"/>
            <a:ext cx="2118718" cy="36482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Блок-схема: альтернативный процесс 2"/>
          <p:cNvSpPr/>
          <p:nvPr/>
        </p:nvSpPr>
        <p:spPr>
          <a:xfrm>
            <a:off x="2051720" y="306785"/>
            <a:ext cx="4392488" cy="529927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Мои достижения</a:t>
            </a:r>
            <a:endParaRPr lang="ru-RU" sz="3200" i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49702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591056"/>
          </a:xfrm>
        </p:spPr>
        <p:txBody>
          <a:bodyPr>
            <a:normAutofit/>
          </a:bodyPr>
          <a:lstStyle/>
          <a:p>
            <a:r>
              <a:rPr lang="ru-RU" sz="3200" i="1" dirty="0" smtClean="0">
                <a:solidFill>
                  <a:schemeClr val="tx1"/>
                </a:solidFill>
              </a:rPr>
              <a:t>Обобщение и распространение собственного опыта</a:t>
            </a:r>
            <a:endParaRPr lang="ru-RU" sz="3200" i="1" dirty="0">
              <a:solidFill>
                <a:schemeClr val="tx1"/>
              </a:solidFill>
            </a:endParaRPr>
          </a:p>
        </p:txBody>
      </p:sp>
      <p:pic>
        <p:nvPicPr>
          <p:cNvPr id="3" name="Picture 3" descr="E:\грамоты на распечать\edukon_svid_43912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297100" y="1686880"/>
            <a:ext cx="1862168" cy="25922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E:\грамоты на распечать\format_A5_document_36588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516216" y="4144346"/>
            <a:ext cx="1872208" cy="25602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E:\дипломнар\4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8029" y="1616014"/>
            <a:ext cx="1944216" cy="26642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E:\дипломнар\5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5536" y="4113076"/>
            <a:ext cx="1944216" cy="25915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E:\дипломнар\6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318098" y="1626679"/>
            <a:ext cx="1944216" cy="25915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E:\дипломнар\7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427984" y="4144346"/>
            <a:ext cx="1800200" cy="25495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E:\дипломнар\8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587885" y="1642426"/>
            <a:ext cx="1734430" cy="26114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 descr="E:\дипломнар\9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417998" y="4173624"/>
            <a:ext cx="1800200" cy="2520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E:\дипломнар\3.jp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164288" y="1653344"/>
            <a:ext cx="1836204" cy="2520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6091516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614</TotalTime>
  <Words>659</Words>
  <Application>Microsoft Office PowerPoint</Application>
  <PresentationFormat>Экран (4:3)</PresentationFormat>
  <Paragraphs>227</Paragraphs>
  <Slides>18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Волна</vt:lpstr>
      <vt:lpstr>Муниципальное автономное общеобразовательное учреждение «Средняя общеобразовательная школа №40 с углубленным изучением отдельных предметов»</vt:lpstr>
      <vt:lpstr>Образование</vt:lpstr>
      <vt:lpstr>Методическая тема: «Воспитание нравственности на уроках татарской литературы»</vt:lpstr>
      <vt:lpstr>Показатели результативности обучения</vt:lpstr>
      <vt:lpstr>Личные достижения в профессиональной деятельности</vt:lpstr>
      <vt:lpstr>Достижения моих учащихся</vt:lpstr>
      <vt:lpstr>Слайд 7</vt:lpstr>
      <vt:lpstr>Слайд 8</vt:lpstr>
      <vt:lpstr>Обобщение и распространение собственного опыта</vt:lpstr>
      <vt:lpstr>Слайд 10</vt:lpstr>
      <vt:lpstr>Слайд 11</vt:lpstr>
      <vt:lpstr>  Результаты участия обучающихся в научно-практических конференциях   </vt:lpstr>
      <vt:lpstr>Награды </vt:lpstr>
      <vt:lpstr>Внеурочная деятельность</vt:lpstr>
      <vt:lpstr>Внеурочная деятельность</vt:lpstr>
      <vt:lpstr>Мой сайт в социальных сетях</vt:lpstr>
      <vt:lpstr>Мое сообщество</vt:lpstr>
      <vt:lpstr>Слайд 18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Муниципальное</dc:title>
  <dc:creator>Айгуль</dc:creator>
  <cp:lastModifiedBy>Ученик</cp:lastModifiedBy>
  <cp:revision>48</cp:revision>
  <dcterms:created xsi:type="dcterms:W3CDTF">2015-03-15T15:51:54Z</dcterms:created>
  <dcterms:modified xsi:type="dcterms:W3CDTF">2015-03-18T12:47:54Z</dcterms:modified>
</cp:coreProperties>
</file>